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65" r:id="rId2"/>
  </p:sldMasterIdLst>
  <p:notesMasterIdLst>
    <p:notesMasterId r:id="rId16"/>
  </p:notesMasterIdLst>
  <p:handoutMasterIdLst>
    <p:handoutMasterId r:id="rId17"/>
  </p:handoutMasterIdLst>
  <p:sldIdLst>
    <p:sldId id="256" r:id="rId3"/>
    <p:sldId id="428" r:id="rId4"/>
    <p:sldId id="430" r:id="rId5"/>
    <p:sldId id="382" r:id="rId6"/>
    <p:sldId id="381" r:id="rId7"/>
    <p:sldId id="427" r:id="rId8"/>
    <p:sldId id="415" r:id="rId9"/>
    <p:sldId id="384" r:id="rId10"/>
    <p:sldId id="422" r:id="rId11"/>
    <p:sldId id="390" r:id="rId12"/>
    <p:sldId id="429" r:id="rId13"/>
    <p:sldId id="425" r:id="rId14"/>
    <p:sldId id="258" r:id="rId1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ieke Boendermaker" initials="LB" lastIdx="2" clrIdx="0"/>
  <p:cmAuthor id="1" name="L. Boendermaker" initials="LB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C9763-1FD4-4562-914C-F3EEBE18094C}" v="6" dt="2021-01-10T15:48:18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8" autoAdjust="0"/>
    <p:restoredTop sz="79330" autoAdjust="0"/>
  </p:normalViewPr>
  <p:slideViewPr>
    <p:cSldViewPr snapToGrid="0" snapToObjects="1">
      <p:cViewPr varScale="1">
        <p:scale>
          <a:sx n="77" d="100"/>
          <a:sy n="77" d="100"/>
        </p:scale>
        <p:origin x="2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4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14-01-2021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66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14-01-2021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54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50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37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chat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https://www.hva.nl/binaries/content/assets/subsites/kc-mr/zorg-voor-jeugd/reflectie-instrument-onveiligheid-opheffen.pdf?1603194044337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5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chat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https://www.hva.nl/binaries/content/assets/subsites/kc-mr/zorg-voor-jeugd/reflectie-instrument-onveiligheid-opheffen.pdf?1603194044337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69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Amstelring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12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Voor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ontmoeting</a:t>
            </a:r>
            <a:endParaRPr lang="en-US" dirty="0"/>
          </a:p>
          <a:p>
            <a:r>
              <a:rPr lang="en-US" dirty="0" err="1"/>
              <a:t>Opstellen</a:t>
            </a:r>
            <a:r>
              <a:rPr lang="en-US" dirty="0"/>
              <a:t> plan</a:t>
            </a:r>
          </a:p>
          <a:p>
            <a:r>
              <a:rPr lang="nl-NL" dirty="0"/>
              <a:t>Beslissingen over een gezin</a:t>
            </a:r>
          </a:p>
          <a:p>
            <a:r>
              <a:rPr lang="nl-NL" dirty="0"/>
              <a:t>Verandering van de situatie</a:t>
            </a:r>
          </a:p>
          <a:p>
            <a:r>
              <a:rPr lang="nl-NL" dirty="0"/>
              <a:t>Evaluatie momenten</a:t>
            </a:r>
          </a:p>
          <a:p>
            <a:endParaRPr lang="nl-NL" dirty="0"/>
          </a:p>
          <a:p>
            <a:r>
              <a:rPr lang="en-US" dirty="0"/>
              <a:t>Voor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ontmoeting</a:t>
            </a:r>
            <a:endParaRPr lang="en-US" dirty="0"/>
          </a:p>
          <a:p>
            <a:r>
              <a:rPr lang="en-US" dirty="0" err="1"/>
              <a:t>Opstellen</a:t>
            </a:r>
            <a:r>
              <a:rPr lang="en-US" dirty="0"/>
              <a:t> plan</a:t>
            </a:r>
          </a:p>
          <a:p>
            <a:r>
              <a:rPr lang="nl-NL" dirty="0"/>
              <a:t>Beslissingen over een gezin</a:t>
            </a:r>
          </a:p>
          <a:p>
            <a:r>
              <a:rPr lang="nl-NL" dirty="0"/>
              <a:t>Verandering van de situatie</a:t>
            </a:r>
          </a:p>
          <a:p>
            <a:r>
              <a:rPr lang="nl-NL" dirty="0"/>
              <a:t>Evaluatie momenten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41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3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file:///C:/Users/boenl/AppData/Local/Temp/4/In_de_praktijk_loopt_het_vaak_anders_beoordelaars_def.pdf</a:t>
            </a:r>
          </a:p>
          <a:p>
            <a:endParaRPr lang="nl-NL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https://publicaties.zonmw.nl/in-de-praktijk-loopt-het-vaak-anders/</a:t>
            </a:r>
          </a:p>
          <a:p>
            <a:r>
              <a:rPr lang="nl-NL" dirty="0"/>
              <a:t>https://publicaties.zonmw.nl/fileadmin/zonmw/documenten/Jeugd/In_de_praktijk_loopt_het_vaak_anders_-_beoordelaars_def.pdf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5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14700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077" y="2626084"/>
            <a:ext cx="6012016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fld id="{FC3A95F7-B879-F842-9E1F-2474FF7BB42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99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54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92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62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43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68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23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01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78C02-9663-8F41-9A9C-C254456693D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fld id="{812840FA-1A16-014F-A91E-439CF21A657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C951B0-0049-6344-AEBF-17358458F3B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93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21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77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KLIK OM DE TEKSTSTIJL VAN HET MODEL TE BEWERKEN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5000" y="6124575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3" r:id="rId3"/>
    <p:sldLayoutId id="2147483660" r:id="rId4"/>
    <p:sldLayoutId id="2147483661" r:id="rId5"/>
    <p:sldLayoutId id="2147483664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D99C-0BA2-D449-A17D-501E739B2588}" type="datetimeFigureOut">
              <a:rPr lang="nl-NL" smtClean="0"/>
              <a:t>14-01-2021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5542-4EDF-BD4B-AFFA-E59011C2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55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publicaties.zonmw.nl/fileadmin/zonmw/documenten/Jeugd/In_de_praktijk_loopt_het_vaak_anders_-_beoordelaars_def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FA6FB92A-9760-49E7-8ADC-B95DA5B758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cid:3F73C4A8-0C7A-464A-B50A-A7B6C103FB7B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va.nl/akmi/gedeelde-content/publicaties/publicaties-algemeen/kwaliteit-en-effectiviteit-in-de-zorg-voor-jeugd/evaluatie-trainingsaanbod-onveiligheid-opheffen-jeugdbescherming-amsterdam.html?origin=D98MxPHlS%2Be8MYhDpaWYgg%2CHVhQO92oTBiZlzIYHJmMd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file:///C:/Users/boenl/AppData/Local/Temp/6/Factsheet_input_clienten_training_onveiligheid_opheff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248A920A-2C0E-6940-A90E-F4324B7934B5}"/>
              </a:ext>
            </a:extLst>
          </p:cNvPr>
          <p:cNvSpPr txBox="1"/>
          <p:nvPr/>
        </p:nvSpPr>
        <p:spPr>
          <a:xfrm>
            <a:off x="1052262" y="3286125"/>
            <a:ext cx="7072449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87ABBC"/>
                </a:solidFill>
                <a:latin typeface="Calibri" panose="020F0502020204030204"/>
                <a:ea typeface="+mn-ea"/>
                <a:cs typeface="+mn-cs"/>
              </a:rPr>
              <a:t>Praten over onveiligheid: hoe gaat dat in de praktijk?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 Thomas van Andel, Marc </a:t>
            </a:r>
            <a:r>
              <a:rPr lang="nl-NL" sz="135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Dinkgreve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r>
              <a:rPr lang="nl-NL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 </a:t>
            </a:r>
            <a:r>
              <a:rPr lang="nl-NL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Merel van </a:t>
            </a:r>
            <a:r>
              <a:rPr lang="nl-NL" sz="135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Suijdam</a:t>
            </a:r>
            <a:r>
              <a:rPr lang="nl-NL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(Jeugdbescherming Amsterdam)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 </a:t>
            </a:r>
            <a:r>
              <a:rPr lang="nl-NL" sz="135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Leonieke</a:t>
            </a:r>
            <a:r>
              <a:rPr lang="nl-NL" sz="135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Boendermaker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(Hogeschool van Amsterdam)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srgbClr val="87ABBC"/>
              </a:solidFill>
              <a:latin typeface="Calibri" panose="020F0502020204030204"/>
              <a:ea typeface="+mn-ea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350" b="1" dirty="0">
                <a:solidFill>
                  <a:srgbClr val="87ABBC"/>
                </a:solidFill>
                <a:latin typeface="Calibri" panose="020F0502020204030204"/>
                <a:ea typeface="+mn-ea"/>
                <a:cs typeface="+mn-cs"/>
              </a:rPr>
              <a:t>Aanvang 16.00 uur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srgbClr val="87ABBC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87ABBC"/>
                </a:solidFill>
                <a:latin typeface="Calibri" panose="020F0502020204030204"/>
                <a:ea typeface="+mn-ea"/>
                <a:cs typeface="+mn-cs"/>
              </a:rPr>
              <a:t>Uw microfoon en camera staan automatisch uit.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87ABBC"/>
                </a:solidFill>
                <a:latin typeface="Calibri" panose="020F0502020204030204"/>
                <a:ea typeface="+mn-ea"/>
                <a:cs typeface="+mn-cs"/>
              </a:rPr>
              <a:t>Via ‘Q&amp;A’ (onderaan in uw scherm) kunt u vragen stellen, of vragen van anderen ‘liken’ (      )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87ABBC"/>
                </a:solidFill>
                <a:latin typeface="Calibri" panose="020F0502020204030204"/>
                <a:ea typeface="+mn-ea"/>
                <a:cs typeface="+mn-cs"/>
              </a:rPr>
              <a:t>Deze vragen worden zoveel mogelijk tijdens dit college behandeld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87ABBC"/>
                </a:solidFill>
                <a:latin typeface="Calibri" panose="020F0502020204030204"/>
                <a:ea typeface="+mn-ea"/>
                <a:cs typeface="+mn-cs"/>
              </a:rPr>
              <a:t>Gebruik de chatbox alleen om technische vragen te stellen</a:t>
            </a:r>
          </a:p>
        </p:txBody>
      </p:sp>
      <p:pic>
        <p:nvPicPr>
          <p:cNvPr id="3" name="Afbeelding 2" descr="Afbeelding met tekst, persoon, schermafbeelding&#10;&#10;Automatisch gegenereerde beschrijving">
            <a:extLst>
              <a:ext uri="{FF2B5EF4-FFF2-40B4-BE49-F238E27FC236}">
                <a16:creationId xmlns:a16="http://schemas.microsoft.com/office/drawing/2014/main" id="{3A6995C6-C509-B844-A2EF-E6CA27C6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62" y="970077"/>
            <a:ext cx="5032512" cy="2220799"/>
          </a:xfrm>
          <a:prstGeom prst="rect">
            <a:avLst/>
          </a:prstGeom>
        </p:spPr>
      </p:pic>
      <p:pic>
        <p:nvPicPr>
          <p:cNvPr id="7" name="Graphic 6" descr="Duim omhoog">
            <a:extLst>
              <a:ext uri="{FF2B5EF4-FFF2-40B4-BE49-F238E27FC236}">
                <a16:creationId xmlns:a16="http://schemas.microsoft.com/office/drawing/2014/main" id="{0F2D1271-3C93-E646-8977-050BDFE49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996" y="5119384"/>
            <a:ext cx="260949" cy="2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6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88FE-640A-452A-B5CA-1086C122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74F3-9CCB-4333-8F09-9F593DFF9F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/>
              <a:t>training in ‘hoe’ van gesprek over onveiligheid lijkt voor ontwikkeling te zorgen op de kerncompetenties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trainen alleen is onvoldoende: er is praktijkondersteuning nodig bij toepassen. Vraagbaak, meelopen, stoom afblazen, reflectie (wat ga ik doen, hoe ging het, waar sta ik qua ontwikkeling e.d.) en observatie &amp; feedback. 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6AAC6-2C82-454E-B0CC-8DE86D639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D5730A-785D-4803-AA15-7B84ACEC2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0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7ED3-4B05-4C30-9055-A93019FF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trainingspakket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942B-2D1B-49EE-ACD3-D86E302E24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Startmodule ‘basis op orde’, waarin met het team wordt gesproken over de vraag wat veiligheid in de context van hun organisatie betekent (bewustwording en onderlinge uitwisseling),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Basistraining over invullen van de ARIJ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Vervolgonderdeel over voeren gesprek op basis van de ARIJ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Optionele verdiepingsmodules over: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in gesprek te gaan met het hele gezin(systeem),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motiveren voor verandering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bodemeisen formuleren en veiligheidsafspraken maken met het gezin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tips voor bijhouden vaardigheden (borgen) en blijvend te ontwikkelen (feedback vragen en krijgen).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484C4-A1F5-448B-A034-7CD6E00C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A48371-7D3A-4EF4-90D1-ACA2C54D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8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54853-4896-4511-8DA4-11F71986B7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2221" t="22248" r="19256" b="17036"/>
          <a:stretch/>
        </p:blipFill>
        <p:spPr>
          <a:xfrm>
            <a:off x="-1" y="1312707"/>
            <a:ext cx="8884073" cy="46775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8451-C62C-4F2D-B974-3850DA69A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4A901-AB67-4BE1-97F5-D7B62B487716}"/>
              </a:ext>
            </a:extLst>
          </p:cNvPr>
          <p:cNvSpPr txBox="1"/>
          <p:nvPr/>
        </p:nvSpPr>
        <p:spPr>
          <a:xfrm>
            <a:off x="429363" y="51759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Link naar tool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D10978-B403-4B41-BE49-25217945C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248A920A-2C0E-6940-A90E-F4324B7934B5}"/>
              </a:ext>
            </a:extLst>
          </p:cNvPr>
          <p:cNvSpPr txBox="1"/>
          <p:nvPr/>
        </p:nvSpPr>
        <p:spPr>
          <a:xfrm>
            <a:off x="1032283" y="4645430"/>
            <a:ext cx="690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rgbClr val="87ABBC"/>
                </a:solidFill>
                <a:latin typeface="Calibri" panose="020F0502020204030204"/>
                <a:ea typeface="+mn-ea"/>
                <a:cs typeface="+mn-cs"/>
              </a:rPr>
              <a:t>Hartelijk dank voor uw deelname en tot ziens!</a:t>
            </a:r>
            <a:endParaRPr lang="nl-NL" sz="1350" dirty="0">
              <a:solidFill>
                <a:srgbClr val="87ABBC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 descr="Afbeelding met tekst, persoon, schermafbeelding&#10;&#10;Automatisch gegenereerde beschrijving">
            <a:extLst>
              <a:ext uri="{FF2B5EF4-FFF2-40B4-BE49-F238E27FC236}">
                <a16:creationId xmlns:a16="http://schemas.microsoft.com/office/drawing/2014/main" id="{898D891E-55F6-7041-8F93-C27A84D26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5" y="1029922"/>
            <a:ext cx="7437750" cy="32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849C-033C-4B9D-8644-3F516366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Praten over onveiligheid: hoe gaat dat in de praktijk?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81B7-0E75-46E5-93DD-5D7B09C8E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8619" y="2421685"/>
            <a:ext cx="9173261" cy="38637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3CE12-0724-45A4-9F51-5CE74D92E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026" name="id-FA6FB92A-9760-49E7-8ADC-B95DA5B75810" descr="Image.jpeg">
            <a:extLst>
              <a:ext uri="{FF2B5EF4-FFF2-40B4-BE49-F238E27FC236}">
                <a16:creationId xmlns:a16="http://schemas.microsoft.com/office/drawing/2014/main" id="{16759440-1254-4C72-87D3-6A86951E7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3982"/>
          <a:stretch>
            <a:fillRect/>
          </a:stretch>
        </p:blipFill>
        <p:spPr bwMode="auto">
          <a:xfrm>
            <a:off x="-133350" y="1"/>
            <a:ext cx="5143500" cy="76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d-3F73C4A8-0C7A-464A-B50A-A7B6C103FB7B" descr="Image.jpeg">
            <a:extLst>
              <a:ext uri="{FF2B5EF4-FFF2-40B4-BE49-F238E27FC236}">
                <a16:creationId xmlns:a16="http://schemas.microsoft.com/office/drawing/2014/main" id="{CDAEBE89-8CAC-4644-9162-42FBCAEC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3550"/>
            <a:ext cx="7143750" cy="127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C82C121-A25D-4CA3-A928-B1FB9D35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8" name="id-3F73C4A8-0C7A-464A-B50A-A7B6C103FB7B" descr="Image.jpeg">
            <a:extLst>
              <a:ext uri="{FF2B5EF4-FFF2-40B4-BE49-F238E27FC236}">
                <a16:creationId xmlns:a16="http://schemas.microsoft.com/office/drawing/2014/main" id="{7F4D8BAD-F404-44FE-BE4D-A94FE124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-3438525"/>
            <a:ext cx="7962900" cy="145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7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849C-033C-4B9D-8644-3F516366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Praten over onveiligheid: hoe gaat dat in de praktijk?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81B7-0E75-46E5-93DD-5D7B09C8E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20" y="2479797"/>
            <a:ext cx="8229600" cy="3540003"/>
          </a:xfrm>
        </p:spPr>
        <p:txBody>
          <a:bodyPr/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nl-NL" dirty="0">
                <a:solidFill>
                  <a:srgbClr val="20202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Thomas van Andel 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nl-NL" dirty="0">
                <a:solidFill>
                  <a:srgbClr val="20202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Merel van </a:t>
            </a:r>
            <a:r>
              <a:rPr lang="nl-NL" dirty="0" err="1">
                <a:solidFill>
                  <a:srgbClr val="20202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Suijdam</a:t>
            </a:r>
            <a:r>
              <a:rPr lang="nl-NL" dirty="0">
                <a:solidFill>
                  <a:srgbClr val="20202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nl-NL" dirty="0">
                <a:solidFill>
                  <a:srgbClr val="20202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 Dinkgreve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nl-NL" b="1" dirty="0">
                <a:solidFill>
                  <a:srgbClr val="20202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Jeugdbescherming Amsterdam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Leonieke Boendermaker</a:t>
            </a:r>
          </a:p>
          <a:p>
            <a:pPr marL="0" indent="0">
              <a:buNone/>
            </a:pPr>
            <a:r>
              <a:rPr lang="nl-NL" b="1" dirty="0"/>
              <a:t>Hogeschool van Amsterdam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3CE12-0724-45A4-9F51-5CE74D92E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D74398-F33C-4848-A097-45C735B67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4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88994B-B791-4E76-BF36-83ECC702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697D7F-8A53-4470-8B5F-4FC42D6846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Subsidie </a:t>
            </a:r>
            <a:r>
              <a:rPr lang="nl-NL" dirty="0" err="1"/>
              <a:t>zonmw</a:t>
            </a:r>
            <a:r>
              <a:rPr lang="nl-NL" dirty="0"/>
              <a:t> programma kindermishandeling (aanvraag 2016)</a:t>
            </a:r>
          </a:p>
          <a:p>
            <a:r>
              <a:rPr lang="nl-NL" dirty="0"/>
              <a:t>Doel: </a:t>
            </a:r>
          </a:p>
          <a:p>
            <a:pPr lvl="1"/>
            <a:r>
              <a:rPr lang="nl-NL" dirty="0"/>
              <a:t>Evaluatie geheel van 5 trainingsmodules </a:t>
            </a:r>
            <a:r>
              <a:rPr lang="nl-NL" dirty="0" err="1"/>
              <a:t>jeugdbeschermingsakademie</a:t>
            </a:r>
            <a:r>
              <a:rPr lang="nl-NL" dirty="0"/>
              <a:t> die gegeven (gaan) worden bij organisaties vijfhoek</a:t>
            </a:r>
          </a:p>
          <a:p>
            <a:pPr lvl="1"/>
            <a:r>
              <a:rPr lang="nl-NL" dirty="0"/>
              <a:t>Voldoet de training inhoudelijk? (input deelnemers + </a:t>
            </a:r>
            <a:r>
              <a:rPr lang="nl-NL" dirty="0" err="1"/>
              <a:t>clienten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Draagt de training bij aan vergroten van vaardigheden / competenties van professionals die de training volgen? (voor, tussen en eindmeting)</a:t>
            </a:r>
          </a:p>
          <a:p>
            <a:pPr lvl="1"/>
            <a:r>
              <a:rPr lang="nl-NL" dirty="0"/>
              <a:t>Lukt het de vaardigheden / competenties in de praktijk toe te passen? (wat nodig voor implementatie?)</a:t>
            </a:r>
          </a:p>
          <a:p>
            <a:r>
              <a:rPr lang="nl-NL" dirty="0"/>
              <a:t>Uitvoering 2017-2019</a:t>
            </a:r>
          </a:p>
          <a:p>
            <a:r>
              <a:rPr lang="nl-NL" dirty="0">
                <a:hlinkClick r:id="rId3"/>
              </a:rPr>
              <a:t>Link naar rapport</a:t>
            </a:r>
            <a:r>
              <a:rPr lang="nl-NL" dirty="0"/>
              <a:t> en </a:t>
            </a:r>
            <a:r>
              <a:rPr lang="nl-NL" dirty="0">
                <a:hlinkClick r:id="rId4"/>
              </a:rPr>
              <a:t>input cliënten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950F5-0DFE-4EB7-A826-F39181A7E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27753-D472-D54D-89CA-B792B41E5512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371BB7-8243-476E-83B5-FC1122D51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DF01-C124-4E60-A9C4-44E54EC2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Trainingsaanbod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35F9D7-D561-4B6A-B7DC-B053B05293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Werken vanuit model van </a:t>
            </a:r>
            <a:r>
              <a:rPr lang="nl-NL" dirty="0" err="1"/>
              <a:t>Vögtlander</a:t>
            </a:r>
            <a:r>
              <a:rPr lang="nl-NL" dirty="0"/>
              <a:t> &amp; Van Arum (2016)  over </a:t>
            </a:r>
            <a:r>
              <a:rPr lang="nl-NL" dirty="0" err="1"/>
              <a:t>veiligheidsgestuurde</a:t>
            </a:r>
            <a:r>
              <a:rPr lang="nl-NL" dirty="0"/>
              <a:t>, </a:t>
            </a:r>
            <a:r>
              <a:rPr lang="nl-NL" dirty="0" err="1"/>
              <a:t>risicogestuurde</a:t>
            </a:r>
            <a:r>
              <a:rPr lang="nl-NL" dirty="0"/>
              <a:t> en herstelgerichte zorg, </a:t>
            </a:r>
          </a:p>
          <a:p>
            <a:pPr lvl="0"/>
            <a:r>
              <a:rPr lang="nl-NL" dirty="0"/>
              <a:t>Inschatten veiligheid aan de hand van een actuarieel risicotaxatie instrument (ARIJ), </a:t>
            </a:r>
          </a:p>
          <a:p>
            <a:pPr lvl="0"/>
            <a:r>
              <a:rPr lang="nl-NL" dirty="0"/>
              <a:t>Formuleren van bodemeisen en maken van veiligheidsafspraken met gezinnen, </a:t>
            </a:r>
          </a:p>
          <a:p>
            <a:pPr lvl="0"/>
            <a:r>
              <a:rPr lang="nl-NL" dirty="0"/>
              <a:t>Gespreksvoering gericht op verbinden en motiveren op het thema veiligheid,</a:t>
            </a:r>
          </a:p>
          <a:p>
            <a:pPr lvl="0"/>
            <a:r>
              <a:rPr lang="nl-NL" dirty="0"/>
              <a:t>Training voor gedragswetenschappers als vraagbaak en ondersteuner bij de implementatie 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125E28-609F-4996-947C-F2A49F76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C604-7BCB-4AED-93A5-6C729FB9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kerncompetenties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9B55F-DEE7-48F0-B85F-5E3844FE8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Bespreken van onveiligheid</a:t>
            </a:r>
          </a:p>
          <a:p>
            <a:r>
              <a:rPr lang="nl-NL" b="1" dirty="0"/>
              <a:t>Handelen en verantwoorden</a:t>
            </a:r>
          </a:p>
          <a:p>
            <a:r>
              <a:rPr lang="nl-NL" b="1" dirty="0"/>
              <a:t>Inzichtelijk maken veiligheidssituatie</a:t>
            </a:r>
          </a:p>
          <a:p>
            <a:r>
              <a:rPr lang="nl-NL" b="1" dirty="0"/>
              <a:t>Herkennen en beoordelen van signalen van onveiligheid</a:t>
            </a:r>
          </a:p>
          <a:p>
            <a:r>
              <a:rPr lang="nl-NL" b="1" dirty="0"/>
              <a:t>Samenwerken/doorverwijzen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0E8C8-6EA9-4E5A-8F59-40CFE9B62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E6D824-9AB4-43A3-A079-9CD241AB0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C604-7BCB-4AED-93A5-6C729FB9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kerncompetenties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9B55F-DEE7-48F0-B85F-5E3844FE8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Bespreken van onveiligheid</a:t>
            </a:r>
          </a:p>
          <a:p>
            <a:pPr marL="0" indent="342900">
              <a:buNone/>
            </a:pPr>
            <a:r>
              <a:rPr lang="nl-NL" i="1" dirty="0"/>
              <a:t>Omgaan met weerstand/woede/emoties; alle gezinsleden spreken</a:t>
            </a:r>
          </a:p>
          <a:p>
            <a:r>
              <a:rPr lang="nl-NL" b="1" dirty="0"/>
              <a:t>Handelen en verantwoorden</a:t>
            </a:r>
          </a:p>
          <a:p>
            <a:pPr marL="342900" indent="0">
              <a:buNone/>
            </a:pPr>
            <a:r>
              <a:rPr lang="nl-NL" i="1" dirty="0"/>
              <a:t>Afspraken maken over veiligheid hier en nu / herstellen veiligheid lange termijn</a:t>
            </a:r>
          </a:p>
          <a:p>
            <a:r>
              <a:rPr lang="nl-NL" b="1" dirty="0"/>
              <a:t>Inzichtelijk maken veiligheidssituatie</a:t>
            </a:r>
          </a:p>
          <a:p>
            <a:pPr marL="342900" indent="0">
              <a:buNone/>
            </a:pPr>
            <a:r>
              <a:rPr lang="nl-NL" i="1" dirty="0"/>
              <a:t>Juist gebruik risicotaxatie, toepassing meerdere momenten, sparren/teamverantwoordelijkheid</a:t>
            </a:r>
            <a:endParaRPr lang="nl-NL" b="1" dirty="0"/>
          </a:p>
          <a:p>
            <a:r>
              <a:rPr lang="nl-NL" b="1" dirty="0"/>
              <a:t>Herkennen en beoordelen van signalen van onveiligheid</a:t>
            </a:r>
          </a:p>
          <a:p>
            <a:pPr marL="342900" indent="0">
              <a:buNone/>
            </a:pPr>
            <a:r>
              <a:rPr lang="nl-NL" i="1" dirty="0"/>
              <a:t>Kennis </a:t>
            </a:r>
            <a:r>
              <a:rPr lang="nl-NL" i="1" dirty="0" err="1"/>
              <a:t>risico+beschermende</a:t>
            </a:r>
            <a:r>
              <a:rPr lang="nl-NL" i="1" dirty="0"/>
              <a:t> factoren kindermishandeling / onbevooroordeeld/open staan alternatieve verklaringen</a:t>
            </a:r>
            <a:endParaRPr lang="nl-NL" b="1" dirty="0"/>
          </a:p>
          <a:p>
            <a:r>
              <a:rPr lang="nl-NL" b="1" dirty="0"/>
              <a:t>Samenwerken/doorverwijzen</a:t>
            </a:r>
          </a:p>
          <a:p>
            <a:pPr marL="0" indent="342900">
              <a:buNone/>
            </a:pPr>
            <a:r>
              <a:rPr lang="nl-NL" i="1" dirty="0"/>
              <a:t>Samen optrekken rond gezinnen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0E8C8-6EA9-4E5A-8F59-40CFE9B62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821BAF-A9BF-4976-BD6B-ECCD41F5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0129-2F81-4C90-8904-8F7D5FE0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Positieve richting, MAAR: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5609-A6C4-4690-B303-9B8D0200AB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In de praktijk loopt het vaak anders dan verwacht</a:t>
            </a:r>
          </a:p>
          <a:p>
            <a:r>
              <a:rPr lang="nl-NL" dirty="0"/>
              <a:t>Erg klein aantal respondenten:</a:t>
            </a:r>
          </a:p>
          <a:p>
            <a:pPr lvl="1"/>
            <a:r>
              <a:rPr lang="nl-NL" dirty="0"/>
              <a:t>52 meting 1</a:t>
            </a:r>
          </a:p>
          <a:p>
            <a:pPr lvl="1"/>
            <a:r>
              <a:rPr lang="nl-NL" dirty="0"/>
              <a:t>32 meting 2</a:t>
            </a:r>
          </a:p>
          <a:p>
            <a:pPr lvl="1"/>
            <a:r>
              <a:rPr lang="nl-NL" dirty="0"/>
              <a:t>32 meting 3</a:t>
            </a:r>
          </a:p>
          <a:p>
            <a:pPr lvl="1"/>
            <a:r>
              <a:rPr lang="nl-NL" dirty="0"/>
              <a:t>50% alle drie de metingen</a:t>
            </a:r>
          </a:p>
          <a:p>
            <a:r>
              <a:rPr lang="nl-NL" dirty="0"/>
              <a:t>Bij het invullen van de eerste meting gaat 40% van de 52 respondenten de ARIJ training volgen (thuiszorgorganisatie) en 60% nieuwe medewerkers drie JB-organisaties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6109B-2222-49BF-8E79-CC772F87F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63930D-79C2-43F0-9660-165E3D5F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93DC-DB18-42F0-801F-6043CCC9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uitkomsten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D6341-D07C-4EAF-BC52-4B556A539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Meer </a:t>
            </a:r>
            <a:r>
              <a:rPr lang="en-US" dirty="0" err="1"/>
              <a:t>onveilige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met het </a:t>
            </a:r>
            <a:r>
              <a:rPr lang="en-US" dirty="0" err="1"/>
              <a:t>gezin</a:t>
            </a:r>
            <a:endParaRPr lang="en-US" dirty="0"/>
          </a:p>
          <a:p>
            <a:r>
              <a:rPr lang="en-US" dirty="0"/>
              <a:t>Meer </a:t>
            </a:r>
            <a:r>
              <a:rPr lang="en-US" dirty="0" err="1"/>
              <a:t>onveilige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met kind/</a:t>
            </a:r>
            <a:r>
              <a:rPr lang="en-US" dirty="0" err="1"/>
              <a:t>jongere</a:t>
            </a:r>
            <a:endParaRPr lang="en-US" dirty="0"/>
          </a:p>
          <a:p>
            <a:r>
              <a:rPr lang="en-US" dirty="0"/>
              <a:t>Intern </a:t>
            </a:r>
            <a:r>
              <a:rPr lang="en-US" dirty="0" err="1"/>
              <a:t>overleg</a:t>
            </a:r>
            <a:r>
              <a:rPr lang="en-US" dirty="0"/>
              <a:t> en </a:t>
            </a:r>
            <a:r>
              <a:rPr lang="en-US" dirty="0" err="1"/>
              <a:t>raadplegen</a:t>
            </a:r>
            <a:r>
              <a:rPr lang="en-US" dirty="0"/>
              <a:t> VT </a:t>
            </a:r>
            <a:r>
              <a:rPr lang="en-US" dirty="0" err="1"/>
              <a:t>gelijk</a:t>
            </a:r>
            <a:endParaRPr lang="en-US" dirty="0"/>
          </a:p>
          <a:p>
            <a:r>
              <a:rPr lang="en-US" dirty="0"/>
              <a:t>Meer </a:t>
            </a:r>
            <a:r>
              <a:rPr lang="en-US" dirty="0" err="1"/>
              <a:t>zelfvertrouwen</a:t>
            </a:r>
            <a:r>
              <a:rPr lang="en-US" dirty="0"/>
              <a:t> </a:t>
            </a:r>
            <a:r>
              <a:rPr lang="en-US" dirty="0" err="1"/>
              <a:t>herkennen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Fysieke</a:t>
            </a:r>
            <a:r>
              <a:rPr lang="en-US" dirty="0"/>
              <a:t> en </a:t>
            </a:r>
            <a:r>
              <a:rPr lang="en-US" dirty="0" err="1"/>
              <a:t>psychische</a:t>
            </a:r>
            <a:r>
              <a:rPr lang="en-US" dirty="0"/>
              <a:t> Kindermishandeling</a:t>
            </a:r>
          </a:p>
          <a:p>
            <a:pPr lvl="1"/>
            <a:r>
              <a:rPr lang="en-US" dirty="0" err="1"/>
              <a:t>Fysieke</a:t>
            </a:r>
            <a:r>
              <a:rPr lang="en-US" dirty="0"/>
              <a:t> en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verwaarlozing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Huiselijk</a:t>
            </a:r>
            <a:r>
              <a:rPr lang="en-US" dirty="0"/>
              <a:t> </a:t>
            </a:r>
            <a:r>
              <a:rPr lang="en-US" dirty="0" err="1"/>
              <a:t>geweld</a:t>
            </a:r>
            <a:endParaRPr lang="en-US" dirty="0"/>
          </a:p>
          <a:p>
            <a:pPr lvl="1"/>
            <a:r>
              <a:rPr lang="en-US" dirty="0" err="1"/>
              <a:t>Seksueel</a:t>
            </a:r>
            <a:r>
              <a:rPr lang="en-US" dirty="0"/>
              <a:t> </a:t>
            </a:r>
            <a:r>
              <a:rPr lang="en-US" dirty="0" err="1"/>
              <a:t>geweld</a:t>
            </a:r>
            <a:r>
              <a:rPr lang="en-US" dirty="0"/>
              <a:t> (</a:t>
            </a:r>
            <a:r>
              <a:rPr lang="en-US" dirty="0" err="1"/>
              <a:t>meer</a:t>
            </a:r>
            <a:r>
              <a:rPr lang="en-US" dirty="0"/>
              <a:t> maar </a:t>
            </a:r>
            <a:r>
              <a:rPr lang="en-US" dirty="0" err="1"/>
              <a:t>nog</a:t>
            </a:r>
            <a:r>
              <a:rPr lang="en-US" dirty="0"/>
              <a:t> steeds </a:t>
            </a:r>
            <a:r>
              <a:rPr lang="en-US" dirty="0" err="1"/>
              <a:t>laag</a:t>
            </a:r>
            <a:r>
              <a:rPr lang="en-US" dirty="0"/>
              <a:t>) </a:t>
            </a:r>
          </a:p>
          <a:p>
            <a:r>
              <a:rPr lang="en-US" dirty="0" err="1"/>
              <a:t>Toename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risico-taxatie</a:t>
            </a:r>
            <a:r>
              <a:rPr lang="en-US" dirty="0"/>
              <a:t> instrument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64ECA-ABB8-497D-83BF-71A795742A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E2F140-15AE-4321-91DD-65938495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34" y="165522"/>
            <a:ext cx="1147186" cy="1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52769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sjabloon-corporate-algemeen-ppt---nieuwe-huisstijl---titel-volg</Template>
  <TotalTime>8139</TotalTime>
  <Words>831</Words>
  <Application>Microsoft Macintosh PowerPoint</Application>
  <PresentationFormat>Diavoorstelling (4:3)</PresentationFormat>
  <Paragraphs>130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SJABLOON Corporate Algemeen ppt - nieuwe huisstijl - titel + volg</vt:lpstr>
      <vt:lpstr>Kantoorthema</vt:lpstr>
      <vt:lpstr>PowerPoint-presentatie</vt:lpstr>
      <vt:lpstr>Praten over onveiligheid: hoe gaat dat in de praktijk?</vt:lpstr>
      <vt:lpstr>Praten over onveiligheid: hoe gaat dat in de praktijk?</vt:lpstr>
      <vt:lpstr>Introductie</vt:lpstr>
      <vt:lpstr>Trainingsaanbod </vt:lpstr>
      <vt:lpstr>5 kerncompetenties</vt:lpstr>
      <vt:lpstr>5 kerncompetenties</vt:lpstr>
      <vt:lpstr>Positieve richting, MAAR:</vt:lpstr>
      <vt:lpstr>uitkomsten</vt:lpstr>
      <vt:lpstr>Conclusie</vt:lpstr>
      <vt:lpstr>trainingspakket</vt:lpstr>
      <vt:lpstr>PowerPoint-presentatie</vt:lpstr>
      <vt:lpstr>PowerPoint-presentatie</vt:lpstr>
    </vt:vector>
  </TitlesOfParts>
  <Company>Hogeschool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P.B. Goense</dc:creator>
  <cp:lastModifiedBy>Machiel de Rooij</cp:lastModifiedBy>
  <cp:revision>207</cp:revision>
  <cp:lastPrinted>2015-10-28T13:19:43Z</cp:lastPrinted>
  <dcterms:created xsi:type="dcterms:W3CDTF">2015-05-08T09:03:59Z</dcterms:created>
  <dcterms:modified xsi:type="dcterms:W3CDTF">2021-01-14T15:32:41Z</dcterms:modified>
</cp:coreProperties>
</file>