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36" r:id="rId3"/>
    <p:sldId id="332" r:id="rId4"/>
    <p:sldId id="338" r:id="rId5"/>
    <p:sldId id="315" r:id="rId6"/>
    <p:sldId id="322" r:id="rId7"/>
    <p:sldId id="316" r:id="rId8"/>
    <p:sldId id="333" r:id="rId9"/>
    <p:sldId id="327" r:id="rId10"/>
    <p:sldId id="339" r:id="rId11"/>
    <p:sldId id="325" r:id="rId12"/>
    <p:sldId id="340" r:id="rId13"/>
    <p:sldId id="307" r:id="rId14"/>
    <p:sldId id="269" r:id="rId1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B"/>
    <a:srgbClr val="DD721F"/>
    <a:srgbClr val="F78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04" autoAdjust="0"/>
    <p:restoredTop sz="94608" autoAdjust="0"/>
  </p:normalViewPr>
  <p:slideViewPr>
    <p:cSldViewPr snapToObjects="1">
      <p:cViewPr varScale="1">
        <p:scale>
          <a:sx n="95" d="100"/>
          <a:sy n="95" d="100"/>
        </p:scale>
        <p:origin x="88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57200" y="152400"/>
            <a:ext cx="3048000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9600" y="381000"/>
            <a:ext cx="2971800" cy="228600"/>
          </a:xfrm>
          <a:prstGeom prst="rect">
            <a:avLst/>
          </a:prstGeom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fld id="{91042AE1-F817-BB4D-8094-5BAD97EA7AE5}" type="datetime1">
              <a:rPr lang="en-US"/>
              <a:pPr>
                <a:defRPr/>
              </a:pPr>
              <a:t>2/17/21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800600" y="8686800"/>
            <a:ext cx="1828800" cy="303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76200" y="152400"/>
            <a:ext cx="381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fld id="{D89C6F51-923A-014D-8841-CDA3477E4C2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50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5257800" cy="4114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nl-NL" noProof="0" dirty="0"/>
              <a:t>Click to </a:t>
            </a:r>
            <a:r>
              <a:rPr lang="nl-NL" noProof="0" dirty="0" err="1"/>
              <a:t>edit</a:t>
            </a:r>
            <a:r>
              <a:rPr lang="nl-NL" noProof="0" dirty="0"/>
              <a:t> </a:t>
            </a:r>
            <a:r>
              <a:rPr lang="nl-NL" noProof="0" dirty="0" err="1"/>
              <a:t>Master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  <a:p>
            <a:pPr lvl="1"/>
            <a:r>
              <a:rPr lang="nl-NL" noProof="0" dirty="0" err="1"/>
              <a:t>Second</a:t>
            </a:r>
            <a:r>
              <a:rPr lang="nl-NL" noProof="0" dirty="0"/>
              <a:t>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  <a:endParaRPr lang="en-US" noProof="0" dirty="0"/>
          </a:p>
        </p:txBody>
      </p:sp>
      <p:sp>
        <p:nvSpPr>
          <p:cNvPr id="8" name="Header Placeholder 1"/>
          <p:cNvSpPr>
            <a:spLocks noGrp="1"/>
          </p:cNvSpPr>
          <p:nvPr>
            <p:ph type="hdr" sz="quarter"/>
          </p:nvPr>
        </p:nvSpPr>
        <p:spPr>
          <a:xfrm>
            <a:off x="457200" y="152400"/>
            <a:ext cx="3048000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9600" y="381000"/>
            <a:ext cx="2971800" cy="228600"/>
          </a:xfrm>
          <a:prstGeom prst="rect">
            <a:avLst/>
          </a:prstGeom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fld id="{129C7A55-1019-8B44-98E6-DA101ED77458}" type="datetime1">
              <a:rPr lang="en-US"/>
              <a:pPr>
                <a:defRPr/>
              </a:pPr>
              <a:t>2/17/21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4800600" y="8686800"/>
            <a:ext cx="1828800" cy="303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76200" y="152400"/>
            <a:ext cx="381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fld id="{9E15539E-2D1C-A745-83AB-75A08EB66F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379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ts val="600"/>
      </a:spcAft>
      <a:buFont typeface="Lucida Grande" pitchFamily="-107" charset="0"/>
      <a:defRPr sz="900" b="1" kern="1200">
        <a:solidFill>
          <a:schemeClr val="tx1"/>
        </a:solidFill>
        <a:latin typeface="Arial"/>
        <a:ea typeface="ＭＳ Ｐゴシック" pitchFamily="-107" charset="-128"/>
        <a:cs typeface="Arial"/>
      </a:defRPr>
    </a:lvl1pPr>
    <a:lvl2pPr marL="185738" algn="l" defTabSz="457200" rtl="0" eaLnBrk="0" fontAlgn="base" hangingPunct="0">
      <a:spcBef>
        <a:spcPct val="30000"/>
      </a:spcBef>
      <a:spcAft>
        <a:spcPts val="600"/>
      </a:spcAft>
      <a:buFont typeface="Lucida Grande" pitchFamily="-107" charset="0"/>
      <a:defRPr sz="900" kern="1200">
        <a:solidFill>
          <a:schemeClr val="tx1"/>
        </a:solidFill>
        <a:latin typeface="Arial"/>
        <a:ea typeface="ＭＳ Ｐゴシック" pitchFamily="-107" charset="-128"/>
        <a:cs typeface="Arial"/>
      </a:defRPr>
    </a:lvl2pPr>
    <a:lvl3pPr marL="358775" algn="l" defTabSz="457200" rtl="0" eaLnBrk="0" fontAlgn="base" hangingPunct="0">
      <a:spcBef>
        <a:spcPct val="30000"/>
      </a:spcBef>
      <a:spcAft>
        <a:spcPts val="600"/>
      </a:spcAft>
      <a:buFont typeface="Lucida Grande" pitchFamily="-107" charset="0"/>
      <a:buChar char="-"/>
      <a:defRPr sz="900" kern="1200">
        <a:solidFill>
          <a:schemeClr val="tx1"/>
        </a:solidFill>
        <a:latin typeface="Arial"/>
        <a:ea typeface="ＭＳ Ｐゴシック" pitchFamily="-107" charset="-128"/>
        <a:cs typeface="Arial"/>
      </a:defRPr>
    </a:lvl3pPr>
    <a:lvl4pPr marL="539750" algn="l" defTabSz="457200" rtl="0" eaLnBrk="0" fontAlgn="base" hangingPunct="0">
      <a:spcBef>
        <a:spcPct val="30000"/>
      </a:spcBef>
      <a:spcAft>
        <a:spcPts val="600"/>
      </a:spcAft>
      <a:buFont typeface="Lucida Grande" pitchFamily="-107" charset="0"/>
      <a:defRPr sz="900" kern="1200">
        <a:solidFill>
          <a:schemeClr val="tx1"/>
        </a:solidFill>
        <a:latin typeface="Arial"/>
        <a:ea typeface="ＭＳ Ｐゴシック" pitchFamily="-107" charset="-128"/>
        <a:cs typeface="Arial"/>
      </a:defRPr>
    </a:lvl4pPr>
    <a:lvl5pPr marL="719138" algn="l" defTabSz="457200" rtl="0" eaLnBrk="0" fontAlgn="base" hangingPunct="0">
      <a:spcBef>
        <a:spcPct val="30000"/>
      </a:spcBef>
      <a:spcAft>
        <a:spcPts val="600"/>
      </a:spcAft>
      <a:buFont typeface="Lucida Grande" pitchFamily="-107" charset="0"/>
      <a:defRPr sz="700" kern="1200">
        <a:solidFill>
          <a:srgbClr val="CC006B"/>
        </a:solidFill>
        <a:latin typeface="Arial"/>
        <a:ea typeface="ＭＳ Ｐゴシック" pitchFamily="-107" charset="-128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5539E-2D1C-A745-83AB-75A08EB66F7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7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INH_ppt_schetsbee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808569" y="1268760"/>
            <a:ext cx="11383433" cy="55892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007436" y="1412779"/>
            <a:ext cx="9491133" cy="415925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lang="en-US" sz="1200" b="1" dirty="0" err="1">
                <a:solidFill>
                  <a:schemeClr val="bg2"/>
                </a:solidFill>
                <a:ea typeface="Arial" pitchFamily="-107" charset="0"/>
                <a:cs typeface="Arial" pitchFamily="-107" charset="0"/>
              </a:rPr>
              <a:t>Gezondheid</a:t>
            </a:r>
            <a:r>
              <a:rPr lang="en-US" sz="1200" b="1" dirty="0">
                <a:solidFill>
                  <a:schemeClr val="bg2"/>
                </a:solidFill>
                <a:ea typeface="Arial" pitchFamily="-107" charset="0"/>
                <a:cs typeface="Arial" pitchFamily="-107" charset="0"/>
              </a:rPr>
              <a:t>,</a:t>
            </a:r>
            <a:r>
              <a:rPr lang="en-US" sz="1200" b="1" baseline="0" dirty="0">
                <a:solidFill>
                  <a:schemeClr val="bg2"/>
                </a:solidFill>
                <a:ea typeface="Arial" pitchFamily="-107" charset="0"/>
                <a:cs typeface="Arial" pitchFamily="-107" charset="0"/>
              </a:rPr>
              <a:t> Sport </a:t>
            </a:r>
            <a:r>
              <a:rPr lang="en-US" sz="1200" b="1" baseline="0" dirty="0" err="1">
                <a:solidFill>
                  <a:schemeClr val="bg2"/>
                </a:solidFill>
                <a:ea typeface="Arial" pitchFamily="-107" charset="0"/>
                <a:cs typeface="Arial" pitchFamily="-107" charset="0"/>
              </a:rPr>
              <a:t>en</a:t>
            </a:r>
            <a:r>
              <a:rPr lang="en-US" sz="1200" b="1" baseline="0" dirty="0">
                <a:solidFill>
                  <a:schemeClr val="bg2"/>
                </a:solidFill>
                <a:ea typeface="Arial" pitchFamily="-107" charset="0"/>
                <a:cs typeface="Arial" pitchFamily="-107" charset="0"/>
              </a:rPr>
              <a:t> </a:t>
            </a:r>
            <a:r>
              <a:rPr lang="en-US" sz="1200" b="1" baseline="0" dirty="0" err="1">
                <a:solidFill>
                  <a:schemeClr val="bg2"/>
                </a:solidFill>
                <a:ea typeface="Arial" pitchFamily="-107" charset="0"/>
                <a:cs typeface="Arial" pitchFamily="-107" charset="0"/>
              </a:rPr>
              <a:t>Welzijn</a:t>
            </a:r>
            <a:endParaRPr lang="en-US" sz="1200" b="1" dirty="0">
              <a:solidFill>
                <a:schemeClr val="bg2"/>
              </a:solidFill>
              <a:ea typeface="Arial" pitchFamily="-107" charset="0"/>
              <a:cs typeface="Arial" pitchFamily="-107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039883" y="4581131"/>
            <a:ext cx="6014400" cy="1009923"/>
          </a:xfrm>
          <a:prstGeom prst="rect">
            <a:avLst/>
          </a:prstGeom>
        </p:spPr>
        <p:txBody>
          <a:bodyPr lIns="0" bIns="0" anchor="b">
            <a:no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499" y="1988840"/>
            <a:ext cx="9163200" cy="1310400"/>
          </a:xfrm>
        </p:spPr>
        <p:txBody>
          <a:bodyPr/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7701" y="3432736"/>
            <a:ext cx="8380800" cy="122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Arial Narrow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188642"/>
            <a:ext cx="2817872" cy="836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7381" y="692696"/>
            <a:ext cx="11664619" cy="61653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187" y="980728"/>
            <a:ext cx="10286400" cy="720080"/>
          </a:xfrm>
        </p:spPr>
        <p:txBody>
          <a:bodyPr/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83499" y="1975996"/>
            <a:ext cx="9926400" cy="31811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defRPr sz="2400"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FC8667E-4391-854C-8289-069F29057E20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10" name="Picture 11" descr="Inholland_Monogram_P_Magenta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1543" y="44624"/>
            <a:ext cx="866509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11" descr="inholland-hogeschool-wit-120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219" y="2251078"/>
            <a:ext cx="5761567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 descr="inholland-hogeschool-wit-120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9602" y="2251078"/>
            <a:ext cx="5761567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35" y="2956934"/>
            <a:ext cx="6421133" cy="8321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83499" y="1988843"/>
            <a:ext cx="9926400" cy="4103987"/>
          </a:xfrm>
          <a:prstGeom prst="rect">
            <a:avLst/>
          </a:prstGeom>
        </p:spPr>
        <p:txBody>
          <a:bodyPr>
            <a:normAutofit/>
          </a:bodyPr>
          <a:lstStyle>
            <a:lvl2pPr marL="0" indent="-256500">
              <a:spcBef>
                <a:spcPts val="300"/>
              </a:spcBef>
              <a:spcAft>
                <a:spcPts val="450"/>
              </a:spcAft>
              <a:buClr>
                <a:schemeClr val="bg2"/>
              </a:buClr>
              <a:buFont typeface="+mj-lt"/>
              <a:buAutoNum type="arabicPeriod"/>
              <a:defRPr sz="15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A2DCF-AA5E-FE41-A4E3-825CA80BBF23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83499" y="1988840"/>
            <a:ext cx="9926400" cy="409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AED3D-CB6F-A944-B43F-7A1202A24B41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aders (vergelijk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709899" y="1988840"/>
            <a:ext cx="4800600" cy="4095750"/>
          </a:xfrm>
          <a:prstGeom prst="rect">
            <a:avLst/>
          </a:prstGeom>
        </p:spPr>
        <p:txBody>
          <a:bodyPr/>
          <a:lstStyle>
            <a:lvl2pPr marL="202500" indent="-202500">
              <a:buFont typeface="Lucida Grande"/>
              <a:buChar char="-"/>
              <a:defRPr/>
            </a:lvl2pPr>
            <a:lvl3pPr marL="202500" indent="-202500">
              <a:buFont typeface="Lucida Grande"/>
              <a:buChar char="-"/>
              <a:defRPr/>
            </a:lvl3pPr>
            <a:lvl4pPr marL="202500" indent="-202500">
              <a:buFont typeface="Lucida Grande"/>
              <a:buChar char="-"/>
              <a:defRPr/>
            </a:lvl4pPr>
            <a:lvl5pPr marL="202500" indent="-202500"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83499" y="1988840"/>
            <a:ext cx="4800000" cy="4095750"/>
          </a:xfrm>
          <a:prstGeom prst="rect">
            <a:avLst/>
          </a:prstGeom>
        </p:spPr>
        <p:txBody>
          <a:bodyPr/>
          <a:lstStyle>
            <a:lvl2pPr marL="202500" indent="-202500">
              <a:buFont typeface="Lucida Grande"/>
              <a:buChar char="-"/>
              <a:defRPr/>
            </a:lvl2pPr>
            <a:lvl3pPr marL="202500" indent="-202500">
              <a:buFont typeface="Lucida Grande"/>
              <a:buChar char="-"/>
              <a:defRPr/>
            </a:lvl3pPr>
            <a:lvl4pPr marL="202500" indent="-202500">
              <a:buFont typeface="Lucida Grande"/>
              <a:buChar char="-"/>
              <a:defRPr/>
            </a:lvl4pPr>
            <a:lvl5pPr marL="202500" indent="-202500"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737600" y="6356353"/>
            <a:ext cx="30755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CBD69-D9A2-BA43-930A-5189915C04DD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6117" y="641353"/>
            <a:ext cx="10287000" cy="12239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2550" b="1" dirty="0">
              <a:solidFill>
                <a:schemeClr val="bg1"/>
              </a:solidFill>
              <a:latin typeface="Arial Narrow"/>
              <a:ea typeface="+mj-ea"/>
              <a:cs typeface="Arial Narrow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6117" y="641353"/>
            <a:ext cx="10287000" cy="12239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2550" b="1" dirty="0">
              <a:solidFill>
                <a:schemeClr val="bg1"/>
              </a:solidFill>
              <a:latin typeface="Arial Narrow"/>
              <a:ea typeface="+mj-ea"/>
              <a:cs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1148" y="1988843"/>
            <a:ext cx="4800000" cy="4095763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 typeface="Lucida Grande"/>
              <a:buNone/>
              <a:defRPr sz="2100"/>
            </a:lvl1pPr>
            <a:lvl2pPr marL="67500" indent="-207900">
              <a:buClr>
                <a:schemeClr val="bg2"/>
              </a:buClr>
              <a:buFont typeface="Arial"/>
              <a:buNone/>
              <a:defRPr sz="1800" baseline="0"/>
            </a:lvl2pPr>
            <a:lvl3pPr marL="67500" indent="-207900">
              <a:buClr>
                <a:schemeClr val="bg2"/>
              </a:buClr>
              <a:buFont typeface="Wingdings" charset="2"/>
              <a:buAutoNum type="arabicPlain"/>
              <a:defRPr sz="1500"/>
            </a:lvl3pPr>
            <a:lvl4pPr marL="67500" indent="-207900">
              <a:buClr>
                <a:schemeClr val="bg2"/>
              </a:buClr>
              <a:buFont typeface="Wingdings" charset="2"/>
              <a:buAutoNum type="arabicPlain"/>
              <a:defRPr sz="1350"/>
            </a:lvl4pPr>
            <a:lvl5pPr marL="67500" indent="-207900">
              <a:buClr>
                <a:schemeClr val="bg2"/>
              </a:buClr>
              <a:buFont typeface="Wingdings" charset="2"/>
              <a:buAutoNum type="arabicPlain"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83501" y="1988853"/>
            <a:ext cx="4800449" cy="4095750"/>
          </a:xfrm>
          <a:prstGeom prst="rect">
            <a:avLst/>
          </a:prstGeom>
        </p:spPr>
        <p:txBody>
          <a:bodyPr/>
          <a:lstStyle>
            <a:lvl2pPr marL="202500" indent="-202500">
              <a:buFont typeface="Lucida Grande"/>
              <a:buChar char="-"/>
              <a:defRPr/>
            </a:lvl2pPr>
            <a:lvl3pPr marL="202500" indent="-202500">
              <a:buFont typeface="Lucida Grande"/>
              <a:buChar char="-"/>
              <a:defRPr/>
            </a:lvl3pPr>
            <a:lvl4pPr marL="202500" indent="-202500">
              <a:buFont typeface="Lucida Grande"/>
              <a:buChar char="-"/>
              <a:defRPr/>
            </a:lvl4pPr>
            <a:lvl5pPr marL="202500" indent="-202500"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737600" y="6356353"/>
            <a:ext cx="30755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07478-469E-694B-8149-EA537FB6C33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526117" y="641353"/>
            <a:ext cx="10287000" cy="12239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2550" b="1" dirty="0">
              <a:solidFill>
                <a:schemeClr val="bg1"/>
              </a:solidFill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atj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99" y="1988843"/>
            <a:ext cx="4800000" cy="4095763"/>
          </a:xfrm>
          <a:prstGeom prst="rect">
            <a:avLst/>
          </a:prstGeom>
        </p:spPr>
        <p:txBody>
          <a:bodyPr/>
          <a:lstStyle>
            <a:lvl1pPr marL="0">
              <a:buFont typeface="Lucida Grande"/>
              <a:buNone/>
              <a:defRPr sz="2100"/>
            </a:lvl1pPr>
            <a:lvl2pPr marL="67500" indent="-207900">
              <a:buClr>
                <a:schemeClr val="bg2"/>
              </a:buClr>
              <a:buFont typeface="Arial"/>
              <a:buNone/>
              <a:defRPr sz="1800" baseline="0"/>
            </a:lvl2pPr>
            <a:lvl3pPr marL="67500" indent="-207900">
              <a:buClr>
                <a:schemeClr val="bg2"/>
              </a:buClr>
              <a:buFont typeface="Wingdings" charset="2"/>
              <a:buAutoNum type="arabicPlain"/>
              <a:defRPr sz="1500"/>
            </a:lvl3pPr>
            <a:lvl4pPr marL="67500" indent="-207900">
              <a:buClr>
                <a:schemeClr val="bg2"/>
              </a:buClr>
              <a:buFont typeface="Wingdings" charset="2"/>
              <a:buAutoNum type="arabicPlain"/>
              <a:defRPr sz="1350"/>
            </a:lvl4pPr>
            <a:lvl5pPr marL="67500" indent="-207900">
              <a:buClr>
                <a:schemeClr val="bg2"/>
              </a:buClr>
              <a:buFont typeface="Wingdings" charset="2"/>
              <a:buAutoNum type="arabicPlain"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709452" y="1988853"/>
            <a:ext cx="4800449" cy="4095750"/>
          </a:xfrm>
          <a:prstGeom prst="rect">
            <a:avLst/>
          </a:prstGeom>
        </p:spPr>
        <p:txBody>
          <a:bodyPr/>
          <a:lstStyle>
            <a:lvl1pPr>
              <a:buFont typeface="Arial"/>
              <a:buNone/>
              <a:defRPr b="0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Lucida Grande"/>
              <a:buNone/>
              <a:defRPr b="0" baseline="0">
                <a:solidFill>
                  <a:schemeClr val="bg1"/>
                </a:solidFill>
                <a:latin typeface="+mn-lt"/>
              </a:defRPr>
            </a:lvl2pPr>
            <a:lvl3pPr marL="202500" indent="-202500">
              <a:buFont typeface="Lucida Grande"/>
              <a:buNone/>
              <a:defRPr b="0">
                <a:solidFill>
                  <a:schemeClr val="bg1"/>
                </a:solidFill>
                <a:latin typeface="+mn-lt"/>
              </a:defRPr>
            </a:lvl3pPr>
            <a:lvl4pPr marL="202500" indent="-202500">
              <a:buFont typeface="Lucida Grande"/>
              <a:buNone/>
              <a:defRPr b="0">
                <a:solidFill>
                  <a:schemeClr val="bg1"/>
                </a:solidFill>
                <a:latin typeface="+mn-lt"/>
              </a:defRPr>
            </a:lvl4pPr>
            <a:lvl5pPr marL="202500" indent="-202500">
              <a:buFont typeface="Lucida Grande"/>
              <a:buNone/>
              <a:defRPr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737600" y="6356353"/>
            <a:ext cx="30755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C94F0-6602-314B-91CF-F8AB012AC1F3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583501" y="1988840"/>
            <a:ext cx="9927167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737600" y="6356353"/>
            <a:ext cx="30755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1D8D8-2928-E84D-B1CC-745AFE0894FF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3ED6B-F56E-7A4A-B2A0-FF5BBFEBB1E8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68782-791A-4143-86E3-3686058C2B1B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5388" y="692696"/>
            <a:ext cx="11616613" cy="61653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89587" y="1052736"/>
            <a:ext cx="10287000" cy="62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8317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26C632-AF66-C146-8421-DA62C66AB86C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03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583501" y="1988840"/>
            <a:ext cx="9927167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één</a:t>
            </a:r>
            <a:r>
              <a:rPr lang="en-US" dirty="0"/>
              <a:t> (</a:t>
            </a:r>
            <a:r>
              <a:rPr lang="en-US" dirty="0" err="1"/>
              <a:t>Koppen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twee (</a:t>
            </a:r>
            <a:r>
              <a:rPr lang="en-US" dirty="0" err="1"/>
              <a:t>Bodytekst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drie</a:t>
            </a:r>
            <a:r>
              <a:rPr lang="en-US" dirty="0"/>
              <a:t> (</a:t>
            </a:r>
            <a:r>
              <a:rPr lang="en-US" dirty="0" err="1"/>
              <a:t>Opsomming</a:t>
            </a:r>
            <a:r>
              <a:rPr lang="en-US" dirty="0"/>
              <a:t>)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vier</a:t>
            </a:r>
            <a:endParaRPr lang="en-US" dirty="0"/>
          </a:p>
          <a:p>
            <a:pPr lvl="4"/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vijf</a:t>
            </a:r>
            <a:r>
              <a:rPr lang="en-US" dirty="0"/>
              <a:t> (</a:t>
            </a:r>
            <a:r>
              <a:rPr lang="en-US" dirty="0" err="1"/>
              <a:t>Noot</a:t>
            </a:r>
            <a:r>
              <a:rPr lang="en-US" dirty="0"/>
              <a:t>)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44624"/>
            <a:ext cx="864096" cy="648072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550" b="1" kern="1200">
          <a:solidFill>
            <a:schemeClr val="bg1"/>
          </a:solidFill>
          <a:latin typeface="Arial Narrow"/>
          <a:ea typeface="ＭＳ Ｐゴシック" pitchFamily="-107" charset="-128"/>
          <a:cs typeface="Arial Narrow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55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55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55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55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55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55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55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55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9pPr>
    </p:titleStyle>
    <p:bodyStyle>
      <a:lvl1pPr marL="0" indent="0" algn="l" defTabSz="342900" rtl="0" eaLnBrk="1" fontAlgn="base" hangingPunct="1">
        <a:spcBef>
          <a:spcPct val="20000"/>
        </a:spcBef>
        <a:spcAft>
          <a:spcPct val="0"/>
        </a:spcAft>
        <a:buFontTx/>
        <a:buNone/>
        <a:defRPr sz="2100" b="1" kern="1200">
          <a:solidFill>
            <a:schemeClr val="bg2"/>
          </a:solidFill>
          <a:latin typeface="Arial (Body)"/>
          <a:ea typeface="ＭＳ Ｐゴシック" pitchFamily="-107" charset="-128"/>
          <a:cs typeface="Arial (Body)"/>
        </a:defRPr>
      </a:lvl1pPr>
      <a:lvl2pPr marL="269081" indent="-134541" algn="l" defTabSz="342900" rtl="0" eaLnBrk="1" fontAlgn="base" hangingPunct="1">
        <a:spcBef>
          <a:spcPct val="20000"/>
        </a:spcBef>
        <a:spcAft>
          <a:spcPct val="0"/>
        </a:spcAft>
        <a:buSzPct val="100000"/>
        <a:buFontTx/>
        <a:buNone/>
        <a:defRPr sz="1800" kern="1200">
          <a:solidFill>
            <a:schemeClr val="bg1"/>
          </a:solidFill>
          <a:latin typeface="Arial (Body)"/>
          <a:ea typeface="ＭＳ Ｐゴシック" pitchFamily="-107" charset="-128"/>
          <a:cs typeface="Arial (Body)"/>
        </a:defRPr>
      </a:lvl2pPr>
      <a:lvl3pPr marL="471488" indent="-202406" algn="l" defTabSz="342900" rtl="0" eaLnBrk="1" fontAlgn="base" hangingPunct="1">
        <a:spcBef>
          <a:spcPct val="20000"/>
        </a:spcBef>
        <a:spcAft>
          <a:spcPct val="0"/>
        </a:spcAft>
        <a:buSzPct val="100000"/>
        <a:buFont typeface="Lucida Grande" pitchFamily="-107" charset="0"/>
        <a:buChar char="-"/>
        <a:defRPr sz="1800" kern="1200">
          <a:solidFill>
            <a:schemeClr val="bg1"/>
          </a:solidFill>
          <a:latin typeface="Arial (Body)"/>
          <a:ea typeface="ＭＳ Ｐゴシック" pitchFamily="-107" charset="-128"/>
          <a:cs typeface="Arial (Body)"/>
        </a:defRPr>
      </a:lvl3pPr>
      <a:lvl4pPr marL="540000" indent="202500" algn="l" defTabSz="342900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1500" kern="1200">
          <a:solidFill>
            <a:schemeClr val="bg1"/>
          </a:solidFill>
          <a:latin typeface="Arial (Body)"/>
          <a:ea typeface="ＭＳ Ｐゴシック" pitchFamily="-107" charset="-128"/>
          <a:cs typeface="Arial (Body)"/>
        </a:defRPr>
      </a:lvl4pPr>
      <a:lvl5pPr marL="742500" indent="0" algn="l" defTabSz="342900" rtl="0" eaLnBrk="1" fontAlgn="base" hangingPunct="1">
        <a:spcBef>
          <a:spcPct val="20000"/>
        </a:spcBef>
        <a:spcAft>
          <a:spcPct val="0"/>
        </a:spcAft>
        <a:buSzPct val="100000"/>
        <a:buNone/>
        <a:defRPr sz="1200" kern="1200">
          <a:solidFill>
            <a:schemeClr val="bg2"/>
          </a:solidFill>
          <a:latin typeface="Arial (Body)"/>
          <a:ea typeface="ＭＳ Ｐゴシック" pitchFamily="-107" charset="-128"/>
          <a:cs typeface="Arial (Body)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ntrights.org/" TargetMode="External"/><Relationship Id="rId2" Type="http://schemas.openxmlformats.org/officeDocument/2006/relationships/hyperlink" Target="https://www.ser.nl/nl/adviezen/kansen-belemmeringen-jongeren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nholland.nl/onderzoek/onderzoekslijnen/jeugd-en-samenleving/" TargetMode="External"/><Relationship Id="rId4" Type="http://schemas.openxmlformats.org/officeDocument/2006/relationships/hyperlink" Target="https://www.garage2020.nl/projecten/rap-mee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90372" y="1268760"/>
            <a:ext cx="857762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536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23992" y="6070298"/>
            <a:ext cx="4510800" cy="567085"/>
          </a:xfrm>
        </p:spPr>
        <p:txBody>
          <a:bodyPr/>
          <a:lstStyle/>
          <a:p>
            <a:pPr algn="r"/>
            <a:r>
              <a:rPr lang="en-US" sz="1400" dirty="0">
                <a:latin typeface="Arial" pitchFamily="-107" charset="0"/>
                <a:ea typeface="Arial" pitchFamily="-107" charset="0"/>
                <a:cs typeface="Arial" pitchFamily="-107" charset="0"/>
              </a:rPr>
              <a:t>Femke Kaulingfreks</a:t>
            </a:r>
          </a:p>
          <a:p>
            <a:pPr algn="r"/>
            <a:r>
              <a:rPr lang="en-US" sz="1400" dirty="0" err="1">
                <a:latin typeface="Arial" pitchFamily="-107" charset="0"/>
                <a:ea typeface="Arial" pitchFamily="-107" charset="0"/>
                <a:cs typeface="Arial" pitchFamily="-107" charset="0"/>
              </a:rPr>
              <a:t>Hogeschool</a:t>
            </a:r>
            <a:r>
              <a:rPr lang="en-US" sz="1400" dirty="0">
                <a:latin typeface="Arial" pitchFamily="-107" charset="0"/>
                <a:ea typeface="Arial" pitchFamily="-107" charset="0"/>
                <a:cs typeface="Arial" pitchFamily="-107" charset="0"/>
              </a:rPr>
              <a:t> </a:t>
            </a:r>
            <a:r>
              <a:rPr lang="en-US" sz="1400" dirty="0" err="1">
                <a:latin typeface="Arial" pitchFamily="-107" charset="0"/>
                <a:ea typeface="Arial" pitchFamily="-107" charset="0"/>
                <a:cs typeface="Arial" pitchFamily="-107" charset="0"/>
              </a:rPr>
              <a:t>Inholland</a:t>
            </a:r>
            <a:r>
              <a:rPr lang="en-US" sz="1400" dirty="0">
                <a:latin typeface="Arial" pitchFamily="-107" charset="0"/>
                <a:ea typeface="Arial" pitchFamily="-107" charset="0"/>
                <a:cs typeface="Arial" pitchFamily="-107" charset="0"/>
              </a:rPr>
              <a:t> Amsterdam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25" y="205422"/>
            <a:ext cx="2016224" cy="79809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b="20629"/>
          <a:stretch/>
        </p:blipFill>
        <p:spPr>
          <a:xfrm>
            <a:off x="2094854" y="836712"/>
            <a:ext cx="8577628" cy="4458160"/>
          </a:xfrm>
          <a:prstGeom prst="rect">
            <a:avLst/>
          </a:prstGeom>
        </p:spPr>
      </p:pic>
      <p:sp>
        <p:nvSpPr>
          <p:cNvPr id="15363" name="Title 4"/>
          <p:cNvSpPr>
            <a:spLocks noGrp="1"/>
          </p:cNvSpPr>
          <p:nvPr>
            <p:ph type="ctrTitle"/>
          </p:nvPr>
        </p:nvSpPr>
        <p:spPr>
          <a:xfrm>
            <a:off x="3533880" y="4876912"/>
            <a:ext cx="5690611" cy="1611347"/>
          </a:xfrm>
        </p:spPr>
        <p:txBody>
          <a:bodyPr/>
          <a:lstStyle/>
          <a:p>
            <a:pPr eaLnBrk="1" hangingPunct="1"/>
            <a:br>
              <a:rPr lang="en-US" sz="3200" dirty="0">
                <a:latin typeface="Arial Narrow" pitchFamily="-107" charset="0"/>
              </a:rPr>
            </a:br>
            <a:r>
              <a:rPr lang="en-US" sz="4000" dirty="0">
                <a:solidFill>
                  <a:schemeClr val="tx1"/>
                </a:solidFill>
                <a:latin typeface="Arial Narrow" pitchFamily="-107" charset="0"/>
              </a:rPr>
              <a:t>De </a:t>
            </a:r>
            <a:r>
              <a:rPr lang="en-US" sz="4000" dirty="0" err="1">
                <a:solidFill>
                  <a:schemeClr val="tx1"/>
                </a:solidFill>
                <a:latin typeface="Arial Narrow" pitchFamily="-107" charset="0"/>
              </a:rPr>
              <a:t>veerkracht</a:t>
            </a:r>
            <a:r>
              <a:rPr lang="en-US" sz="4000" dirty="0">
                <a:solidFill>
                  <a:schemeClr val="tx1"/>
                </a:solidFill>
                <a:latin typeface="Arial Narrow" pitchFamily="-107" charset="0"/>
              </a:rPr>
              <a:t> van </a:t>
            </a:r>
            <a:r>
              <a:rPr lang="en-US" sz="4000" dirty="0" err="1">
                <a:solidFill>
                  <a:schemeClr val="tx1"/>
                </a:solidFill>
                <a:latin typeface="Arial Narrow" pitchFamily="-107" charset="0"/>
              </a:rPr>
              <a:t>jongeren</a:t>
            </a:r>
            <a:endParaRPr lang="en-US" sz="4000" dirty="0">
              <a:solidFill>
                <a:schemeClr val="tx1"/>
              </a:solidFill>
              <a:latin typeface="Arial Narrow" pitchFamily="-107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7E834-F399-2B46-A8FE-68404C1FD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899514"/>
            <a:ext cx="7715250" cy="62741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‘Print Rights’ van </a:t>
            </a:r>
            <a:r>
              <a:rPr lang="en-US" dirty="0" err="1">
                <a:solidFill>
                  <a:schemeClr val="tx2"/>
                </a:solidFill>
              </a:rPr>
              <a:t>ongedocumenteerde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jongeren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B7035-96C1-BA44-B9E5-3AD444DECFD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AA1D8D8-2928-E84D-B1CC-745AFE0894F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D154E6-FD81-FE4B-81DA-DB8421EB1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4057786"/>
            <a:ext cx="5584428" cy="280021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D57A5D-5C91-234F-A192-19584879DF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1917309" y="1680146"/>
            <a:ext cx="3680692" cy="2756966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F56281-4AF0-D846-8E85-95DBC008B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001" y="1526924"/>
            <a:ext cx="4846316" cy="254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72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DD08B-B39C-7C40-823D-0ED1D5BEF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42765-93FF-0D45-ADA4-44B515093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C1EF2-0681-2A43-92EB-0380C55FA0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4DA2DCF-AA5E-FE41-A4E3-825CA80BBF2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42474F-722A-CA44-BDA1-D6AEDC9AB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791886"/>
            <a:ext cx="4379434" cy="5956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A2E0BD-B207-B04E-B89E-A1A805DBABA3}"/>
              </a:ext>
            </a:extLst>
          </p:cNvPr>
          <p:cNvSpPr txBox="1"/>
          <p:nvPr/>
        </p:nvSpPr>
        <p:spPr>
          <a:xfrm>
            <a:off x="6730496" y="1052736"/>
            <a:ext cx="3600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Opvoeden</a:t>
            </a:r>
            <a:r>
              <a:rPr lang="en-US" b="1" dirty="0">
                <a:solidFill>
                  <a:schemeClr val="tx2"/>
                </a:solidFill>
              </a:rPr>
              <a:t> met </a:t>
            </a:r>
            <a:r>
              <a:rPr lang="en-US" b="1" dirty="0" err="1">
                <a:solidFill>
                  <a:schemeClr val="tx2"/>
                </a:solidFill>
              </a:rPr>
              <a:t>wortels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en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vleugels</a:t>
            </a:r>
            <a:r>
              <a:rPr lang="en-US" b="1" dirty="0">
                <a:solidFill>
                  <a:schemeClr val="tx2"/>
                </a:solidFill>
              </a:rPr>
              <a:t>: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Start </a:t>
            </a:r>
            <a:r>
              <a:rPr lang="en-US" sz="2000" dirty="0" err="1">
                <a:solidFill>
                  <a:schemeClr val="bg1"/>
                </a:solidFill>
              </a:rPr>
              <a:t>ondersteuning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vanuit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inzicht</a:t>
            </a:r>
            <a:r>
              <a:rPr lang="en-US" sz="2000" dirty="0">
                <a:solidFill>
                  <a:schemeClr val="bg1"/>
                </a:solidFill>
              </a:rPr>
              <a:t> in de </a:t>
            </a:r>
            <a:r>
              <a:rPr lang="en-US" sz="2000" dirty="0" err="1">
                <a:solidFill>
                  <a:schemeClr val="bg1"/>
                </a:solidFill>
              </a:rPr>
              <a:t>leefwereld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bagage</a:t>
            </a:r>
            <a:r>
              <a:rPr lang="en-US" sz="2000" dirty="0">
                <a:solidFill>
                  <a:schemeClr val="bg1"/>
                </a:solidFill>
              </a:rPr>
              <a:t> van </a:t>
            </a:r>
            <a:r>
              <a:rPr lang="en-US" sz="2000" dirty="0" err="1">
                <a:solidFill>
                  <a:schemeClr val="bg1"/>
                </a:solidFill>
              </a:rPr>
              <a:t>jongeren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</a:rPr>
              <a:t>Holistisch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perspectief</a:t>
            </a:r>
            <a:r>
              <a:rPr lang="en-US" sz="2000" dirty="0">
                <a:solidFill>
                  <a:schemeClr val="bg1"/>
                </a:solidFill>
              </a:rPr>
              <a:t> op </a:t>
            </a:r>
            <a:r>
              <a:rPr lang="en-US" sz="2000" dirty="0" err="1">
                <a:solidFill>
                  <a:schemeClr val="bg1"/>
                </a:solidFill>
              </a:rPr>
              <a:t>hun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ontwikkeling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individu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familie</a:t>
            </a:r>
            <a:r>
              <a:rPr lang="en-US" sz="2000" dirty="0">
                <a:solidFill>
                  <a:schemeClr val="bg1"/>
                </a:solidFill>
              </a:rPr>
              <a:t>, peers, </a:t>
            </a:r>
            <a:r>
              <a:rPr lang="en-US" sz="2000" dirty="0" err="1">
                <a:solidFill>
                  <a:schemeClr val="bg1"/>
                </a:solidFill>
              </a:rPr>
              <a:t>maatschappij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</a:rPr>
              <a:t>Geef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begeleiding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vorm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vanuit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kansen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mogelijkheden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niet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vanuit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problemen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beperkingen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Begin </a:t>
            </a:r>
            <a:r>
              <a:rPr lang="en-US" sz="2000" dirty="0" err="1">
                <a:solidFill>
                  <a:schemeClr val="bg1"/>
                </a:solidFill>
              </a:rPr>
              <a:t>bij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behoeften</a:t>
            </a:r>
            <a:r>
              <a:rPr lang="en-US" sz="2000" dirty="0">
                <a:solidFill>
                  <a:schemeClr val="bg1"/>
                </a:solidFill>
              </a:rPr>
              <a:t> die </a:t>
            </a:r>
            <a:r>
              <a:rPr lang="en-US" sz="2000" dirty="0" err="1">
                <a:solidFill>
                  <a:schemeClr val="bg1"/>
                </a:solidFill>
              </a:rPr>
              <a:t>jongeren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zelf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aangeven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68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C751E-3A09-3141-9A18-1FEC8834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Rap </a:t>
            </a:r>
            <a:r>
              <a:rPr lang="en-US" dirty="0" err="1">
                <a:solidFill>
                  <a:schemeClr val="tx2"/>
                </a:solidFill>
              </a:rPr>
              <a:t>MEe</a:t>
            </a:r>
            <a:r>
              <a:rPr lang="en-US" dirty="0">
                <a:solidFill>
                  <a:schemeClr val="tx2"/>
                </a:solidFill>
              </a:rPr>
              <a:t> van Garage2020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DA782-B993-B14E-A73F-B8E81AEDB6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=Z9b_NU4TPN0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901B3-ACCF-AD40-AFFB-181154690C5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4DA2DCF-AA5E-FE41-A4E3-825CA80BBF2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332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55440" y="1297827"/>
            <a:ext cx="857762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5363" name="Title 4"/>
          <p:cNvSpPr>
            <a:spLocks noGrp="1"/>
          </p:cNvSpPr>
          <p:nvPr>
            <p:ph type="ctrTitle"/>
          </p:nvPr>
        </p:nvSpPr>
        <p:spPr>
          <a:xfrm>
            <a:off x="1775520" y="1988840"/>
            <a:ext cx="9896096" cy="4250839"/>
          </a:xfrm>
        </p:spPr>
        <p:txBody>
          <a:bodyPr/>
          <a:lstStyle/>
          <a:p>
            <a:br>
              <a:rPr lang="nl-NL" sz="1800" dirty="0">
                <a:solidFill>
                  <a:srgbClr val="CC006B"/>
                </a:solidFill>
                <a:latin typeface="Arial Narrow" pitchFamily="-107" charset="0"/>
              </a:rPr>
            </a:br>
            <a:r>
              <a:rPr lang="nl-NL" sz="2400" dirty="0">
                <a:solidFill>
                  <a:srgbClr val="CC006B"/>
                </a:solidFill>
                <a:latin typeface="Arial Narrow" pitchFamily="-107" charset="0"/>
              </a:rPr>
              <a:t>Meer informatie</a:t>
            </a:r>
            <a:br>
              <a:rPr lang="nl-NL" sz="1800" dirty="0">
                <a:solidFill>
                  <a:srgbClr val="CC006B"/>
                </a:solidFill>
                <a:latin typeface="Arial Narrow" pitchFamily="-107" charset="0"/>
              </a:rPr>
            </a:br>
            <a:br>
              <a:rPr lang="nl-NL" sz="1800" dirty="0">
                <a:latin typeface="Arial Narrow" pitchFamily="-107" charset="0"/>
              </a:rPr>
            </a:br>
            <a:r>
              <a:rPr lang="nl-NL" sz="1800" dirty="0">
                <a:latin typeface="Arial Narrow" pitchFamily="-107" charset="0"/>
              </a:rPr>
              <a:t>- </a:t>
            </a:r>
            <a:r>
              <a:rPr lang="nl-NL" sz="1800" dirty="0">
                <a:solidFill>
                  <a:schemeClr val="bg1"/>
                </a:solidFill>
                <a:latin typeface="Arial Narrow" pitchFamily="-107" charset="0"/>
              </a:rPr>
              <a:t>Rapport SER ‘Hoge verwachtingen’:</a:t>
            </a:r>
            <a:r>
              <a:rPr lang="nl-NL" sz="1800" dirty="0">
                <a:latin typeface="Arial Narrow" pitchFamily="-107" charset="0"/>
              </a:rPr>
              <a:t> </a:t>
            </a:r>
            <a:r>
              <a:rPr lang="nl-NL" sz="1800" dirty="0">
                <a:latin typeface="Arial Narrow" pitchFamily="-107" charset="0"/>
                <a:hlinkClick r:id="rId2"/>
              </a:rPr>
              <a:t>https://www.ser.nl/nl/adviezen/kansen-belemmeringen-jongeren</a:t>
            </a:r>
            <a:br>
              <a:rPr lang="nl-NL" sz="1800" dirty="0">
                <a:latin typeface="Arial Narrow" pitchFamily="-107" charset="0"/>
              </a:rPr>
            </a:br>
            <a:r>
              <a:rPr lang="nl-NL" sz="1800" dirty="0">
                <a:latin typeface="Arial Narrow" pitchFamily="-107" charset="0"/>
              </a:rPr>
              <a:t>- </a:t>
            </a:r>
            <a:r>
              <a:rPr lang="nl-NL" sz="1800" dirty="0">
                <a:solidFill>
                  <a:schemeClr val="bg1"/>
                </a:solidFill>
                <a:latin typeface="Arial Narrow" pitchFamily="-107" charset="0"/>
              </a:rPr>
              <a:t>Print </a:t>
            </a:r>
            <a:r>
              <a:rPr lang="nl-NL" sz="1800" dirty="0" err="1">
                <a:solidFill>
                  <a:schemeClr val="bg1"/>
                </a:solidFill>
                <a:latin typeface="Arial Narrow" pitchFamily="-107" charset="0"/>
              </a:rPr>
              <a:t>Rights</a:t>
            </a:r>
            <a:r>
              <a:rPr lang="nl-NL" sz="1800" dirty="0">
                <a:solidFill>
                  <a:schemeClr val="bg1"/>
                </a:solidFill>
                <a:latin typeface="Arial Narrow" pitchFamily="-107" charset="0"/>
              </a:rPr>
              <a:t> mondkapjes: </a:t>
            </a:r>
            <a:r>
              <a:rPr lang="nl-NL" sz="1800" dirty="0">
                <a:latin typeface="Arial Narrow" pitchFamily="-107" charset="0"/>
                <a:hlinkClick r:id="rId3"/>
              </a:rPr>
              <a:t>https://www.printrights.org</a:t>
            </a:r>
            <a:br>
              <a:rPr lang="nl-NL" sz="1800" dirty="0">
                <a:latin typeface="Arial Narrow" pitchFamily="-107" charset="0"/>
              </a:rPr>
            </a:br>
            <a:r>
              <a:rPr lang="nl-NL" sz="1800" dirty="0">
                <a:latin typeface="Arial Narrow" pitchFamily="-107" charset="0"/>
              </a:rPr>
              <a:t>- </a:t>
            </a:r>
            <a:r>
              <a:rPr lang="nl-NL" sz="1800" dirty="0">
                <a:solidFill>
                  <a:schemeClr val="bg1"/>
                </a:solidFill>
                <a:latin typeface="Arial Narrow" pitchFamily="-107" charset="0"/>
              </a:rPr>
              <a:t>Rap </a:t>
            </a:r>
            <a:r>
              <a:rPr lang="nl-NL" sz="1800" dirty="0" err="1">
                <a:solidFill>
                  <a:schemeClr val="bg1"/>
                </a:solidFill>
                <a:latin typeface="Arial Narrow" pitchFamily="-107" charset="0"/>
              </a:rPr>
              <a:t>MEe</a:t>
            </a:r>
            <a:r>
              <a:rPr lang="nl-NL" sz="1800" dirty="0">
                <a:solidFill>
                  <a:schemeClr val="bg1"/>
                </a:solidFill>
                <a:latin typeface="Arial Narrow" pitchFamily="-107" charset="0"/>
              </a:rPr>
              <a:t> van Garage2020</a:t>
            </a:r>
            <a:r>
              <a:rPr lang="nl-NL" sz="1800" dirty="0">
                <a:latin typeface="Arial Narrow" pitchFamily="-107" charset="0"/>
              </a:rPr>
              <a:t>: </a:t>
            </a:r>
            <a:r>
              <a:rPr lang="nl-NL" sz="1800" dirty="0">
                <a:latin typeface="Arial Narrow" pitchFamily="-107" charset="0"/>
                <a:hlinkClick r:id="rId4"/>
              </a:rPr>
              <a:t>https://www.garage2020.nl/projecten/rap-mee/</a:t>
            </a:r>
            <a:r>
              <a:rPr lang="nl-NL" sz="1800" dirty="0">
                <a:latin typeface="Arial Narrow" pitchFamily="-107" charset="0"/>
              </a:rPr>
              <a:t> </a:t>
            </a:r>
            <a:br>
              <a:rPr lang="nl-NL" sz="1800" dirty="0">
                <a:latin typeface="Arial Narrow" pitchFamily="-107" charset="0"/>
              </a:rPr>
            </a:br>
            <a:br>
              <a:rPr lang="nl-NL" sz="1800" dirty="0">
                <a:latin typeface="Arial Narrow" pitchFamily="-107" charset="0"/>
              </a:rPr>
            </a:br>
            <a:br>
              <a:rPr lang="nl-NL" sz="1800" dirty="0">
                <a:latin typeface="Arial Narrow" pitchFamily="-107" charset="0"/>
              </a:rPr>
            </a:br>
            <a:r>
              <a:rPr lang="nl-NL" sz="1800" dirty="0">
                <a:solidFill>
                  <a:schemeClr val="bg1"/>
                </a:solidFill>
                <a:latin typeface="Arial Narrow" pitchFamily="-107" charset="0"/>
              </a:rPr>
              <a:t>Lectoraat Jeugd en Samenleving: </a:t>
            </a:r>
            <a:r>
              <a:rPr lang="nl-NL" sz="1800" dirty="0">
                <a:solidFill>
                  <a:schemeClr val="bg1"/>
                </a:solidFill>
                <a:latin typeface="Arial Narrow" pitchFamily="-107" charset="0"/>
                <a:hlinkClick r:id="rId5"/>
              </a:rPr>
              <a:t>www.inholland.nl/onderzoek/onderzoekslijnen/jeugd-en-samenleving/</a:t>
            </a:r>
            <a:r>
              <a:rPr lang="nl-NL" sz="1800" dirty="0">
                <a:solidFill>
                  <a:schemeClr val="bg1"/>
                </a:solidFill>
                <a:latin typeface="Arial Narrow" pitchFamily="-107" charset="0"/>
              </a:rPr>
              <a:t> </a:t>
            </a:r>
            <a:br>
              <a:rPr lang="nl-NL" sz="1800" dirty="0">
                <a:solidFill>
                  <a:schemeClr val="bg1"/>
                </a:solidFill>
                <a:latin typeface="Arial Narrow" pitchFamily="-107" charset="0"/>
              </a:rPr>
            </a:br>
            <a:br>
              <a:rPr lang="nl-NL" sz="1800">
                <a:solidFill>
                  <a:schemeClr val="bg1"/>
                </a:solidFill>
                <a:latin typeface="Arial Narrow" pitchFamily="-107" charset="0"/>
              </a:rPr>
            </a:br>
            <a:br>
              <a:rPr lang="nl-NL" sz="1800">
                <a:solidFill>
                  <a:schemeClr val="bg1"/>
                </a:solidFill>
                <a:latin typeface="Arial Narrow" pitchFamily="-107" charset="0"/>
              </a:rPr>
            </a:br>
            <a:br>
              <a:rPr lang="nl-NL" sz="1800" dirty="0">
                <a:solidFill>
                  <a:schemeClr val="bg1"/>
                </a:solidFill>
                <a:latin typeface="Arial Narrow" pitchFamily="-107" charset="0"/>
              </a:rPr>
            </a:br>
            <a:r>
              <a:rPr lang="nl-NL" sz="2400" dirty="0" err="1">
                <a:solidFill>
                  <a:schemeClr val="bg1"/>
                </a:solidFill>
                <a:latin typeface="Arial Narrow" pitchFamily="-107" charset="0"/>
              </a:rPr>
              <a:t>Femke.kaulingfreks@inholland.nl</a:t>
            </a:r>
            <a:br>
              <a:rPr lang="nl-NL" sz="2000" dirty="0">
                <a:solidFill>
                  <a:schemeClr val="bg1"/>
                </a:solidFill>
                <a:latin typeface="Arial Narrow" pitchFamily="-107" charset="0"/>
              </a:rPr>
            </a:br>
            <a:br>
              <a:rPr lang="nl-NL" sz="2000" dirty="0">
                <a:solidFill>
                  <a:schemeClr val="bg1"/>
                </a:solidFill>
                <a:latin typeface="Arial Narrow" pitchFamily="-107" charset="0"/>
              </a:rPr>
            </a:br>
            <a:br>
              <a:rPr lang="nl-NL" sz="2000" dirty="0">
                <a:latin typeface="Arial Narrow" pitchFamily="-107" charset="0"/>
              </a:rPr>
            </a:br>
            <a:endParaRPr lang="nl-NL" sz="2000" dirty="0">
              <a:latin typeface="Arial Narrow" pitchFamily="-107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80862-D4AB-4C80-935B-343BDCCAB93B}"/>
              </a:ext>
            </a:extLst>
          </p:cNvPr>
          <p:cNvSpPr txBox="1"/>
          <p:nvPr/>
        </p:nvSpPr>
        <p:spPr>
          <a:xfrm>
            <a:off x="7176120" y="5036953"/>
            <a:ext cx="3790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Vragen: Roel.vanGoor@inholland.nl</a:t>
            </a:r>
          </a:p>
        </p:txBody>
      </p:sp>
    </p:spTree>
    <p:extLst>
      <p:ext uri="{BB962C8B-B14F-4D97-AF65-F5344CB8AC3E}">
        <p14:creationId xmlns:p14="http://schemas.microsoft.com/office/powerpoint/2010/main" val="1542259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AE799-B28F-0D45-9C00-AD1C62B82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tx2"/>
                </a:solidFill>
              </a:rPr>
              <a:t>Nabijheid</a:t>
            </a:r>
            <a:r>
              <a:rPr lang="en-US" sz="2800" dirty="0">
                <a:solidFill>
                  <a:schemeClr val="tx2"/>
                </a:solidFill>
              </a:rPr>
              <a:t> in </a:t>
            </a:r>
            <a:r>
              <a:rPr lang="en-US" sz="2800" dirty="0" err="1">
                <a:solidFill>
                  <a:schemeClr val="tx2"/>
                </a:solidFill>
              </a:rPr>
              <a:t>tijden</a:t>
            </a:r>
            <a:r>
              <a:rPr lang="en-US" sz="2800" dirty="0">
                <a:solidFill>
                  <a:schemeClr val="tx2"/>
                </a:solidFill>
              </a:rPr>
              <a:t> van </a:t>
            </a:r>
            <a:r>
              <a:rPr lang="en-US" sz="2800" dirty="0" err="1">
                <a:solidFill>
                  <a:schemeClr val="tx2"/>
                </a:solidFill>
              </a:rPr>
              <a:t>afstand</a:t>
            </a:r>
            <a:r>
              <a:rPr lang="en-US" sz="2800" dirty="0">
                <a:solidFill>
                  <a:schemeClr val="tx2"/>
                </a:solidFill>
              </a:rPr>
              <a:t>..?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2AAFA-D605-5745-950A-415115B054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B1E05-E597-954A-A1A2-A5BFBA745D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4DA2DCF-AA5E-FE41-A4E3-825CA80BBF2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B2EBC8-7CD8-9042-9651-7BE3FA537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814590"/>
            <a:ext cx="8367340" cy="507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9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614FA7-C50F-BE49-A2FF-6BB40BD56A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249843" y="731371"/>
            <a:ext cx="8124395" cy="6093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8BA147-B627-AD48-84C8-54AC1F87F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Rapport SER 2019: Hoge </a:t>
            </a:r>
            <a:r>
              <a:rPr lang="en-US" dirty="0" err="1">
                <a:solidFill>
                  <a:schemeClr val="tx2"/>
                </a:solidFill>
              </a:rPr>
              <a:t>verwachtingen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C45ED-C857-A046-992B-0203B9C517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1624" y="1988842"/>
            <a:ext cx="7444800" cy="4869158"/>
          </a:xfrm>
        </p:spPr>
        <p:txBody>
          <a:bodyPr>
            <a:normAutofit/>
          </a:bodyPr>
          <a:lstStyle/>
          <a:p>
            <a:r>
              <a:rPr lang="en-US" b="0" dirty="0" err="1">
                <a:solidFill>
                  <a:schemeClr val="bg1"/>
                </a:solidFill>
              </a:rPr>
              <a:t>Nederlandse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jongeren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worden</a:t>
            </a:r>
            <a:r>
              <a:rPr lang="en-US" b="0" dirty="0">
                <a:solidFill>
                  <a:schemeClr val="bg1"/>
                </a:solidFill>
              </a:rPr>
              <a:t> later </a:t>
            </a:r>
            <a:r>
              <a:rPr lang="en-US" b="0" dirty="0" err="1">
                <a:solidFill>
                  <a:schemeClr val="bg1"/>
                </a:solidFill>
              </a:rPr>
              <a:t>zelfstandig</a:t>
            </a:r>
            <a:r>
              <a:rPr lang="en-US" b="0" dirty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b="0" dirty="0" err="1">
                <a:solidFill>
                  <a:schemeClr val="bg1"/>
                </a:solidFill>
              </a:rPr>
              <a:t>Studieschuld</a:t>
            </a:r>
            <a:endParaRPr lang="en-US" b="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b="0" dirty="0" err="1">
                <a:solidFill>
                  <a:schemeClr val="bg1"/>
                </a:solidFill>
              </a:rPr>
              <a:t>Flexwerk</a:t>
            </a:r>
            <a:r>
              <a:rPr lang="en-US" b="0" dirty="0">
                <a:solidFill>
                  <a:schemeClr val="bg1"/>
                </a:solidFill>
              </a:rPr>
              <a:t> met </a:t>
            </a:r>
            <a:r>
              <a:rPr lang="en-US" b="0" dirty="0" err="1">
                <a:solidFill>
                  <a:schemeClr val="bg1"/>
                </a:solidFill>
              </a:rPr>
              <a:t>onzekere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arbeidsvoorwaarden</a:t>
            </a:r>
            <a:endParaRPr lang="en-US" b="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b="0" dirty="0" err="1">
                <a:solidFill>
                  <a:schemeClr val="bg1"/>
                </a:solidFill>
              </a:rPr>
              <a:t>Weinig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betaalbare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starterswoningen</a:t>
            </a:r>
            <a:endParaRPr lang="en-US" b="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b="0" dirty="0" err="1">
                <a:solidFill>
                  <a:schemeClr val="bg1"/>
                </a:solidFill>
              </a:rPr>
              <a:t>Prestatiedruk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en</a:t>
            </a:r>
            <a:r>
              <a:rPr lang="en-US" b="0" dirty="0">
                <a:solidFill>
                  <a:schemeClr val="bg1"/>
                </a:solidFill>
              </a:rPr>
              <a:t> stress</a:t>
            </a:r>
          </a:p>
          <a:p>
            <a:endParaRPr lang="en-US" b="0" dirty="0">
              <a:solidFill>
                <a:schemeClr val="bg1"/>
              </a:solidFill>
            </a:endParaRPr>
          </a:p>
          <a:p>
            <a:r>
              <a:rPr lang="en-US" b="0" dirty="0" err="1">
                <a:solidFill>
                  <a:schemeClr val="bg1"/>
                </a:solidFill>
              </a:rPr>
              <a:t>Ongelijkheid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groeit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tussen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jongeren</a:t>
            </a:r>
            <a:r>
              <a:rPr lang="en-US" b="0" dirty="0">
                <a:solidFill>
                  <a:schemeClr val="bg1"/>
                </a:solidFill>
              </a:rPr>
              <a:t> met </a:t>
            </a:r>
            <a:r>
              <a:rPr lang="en-US" b="0" dirty="0" err="1">
                <a:solidFill>
                  <a:schemeClr val="bg1"/>
                </a:solidFill>
              </a:rPr>
              <a:t>meer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en</a:t>
            </a:r>
            <a:r>
              <a:rPr lang="en-US" b="0" dirty="0">
                <a:solidFill>
                  <a:schemeClr val="bg1"/>
                </a:solidFill>
              </a:rPr>
              <a:t> minder </a:t>
            </a:r>
            <a:r>
              <a:rPr lang="en-US" b="0" dirty="0" err="1">
                <a:solidFill>
                  <a:schemeClr val="bg1"/>
                </a:solidFill>
              </a:rPr>
              <a:t>kansen</a:t>
            </a:r>
            <a:r>
              <a:rPr lang="en-US" b="0" dirty="0">
                <a:solidFill>
                  <a:schemeClr val="bg1"/>
                </a:solidFill>
              </a:rPr>
              <a:t>: </a:t>
            </a:r>
          </a:p>
          <a:p>
            <a:r>
              <a:rPr lang="en-US" b="0" dirty="0" err="1">
                <a:solidFill>
                  <a:schemeClr val="bg1"/>
                </a:solidFill>
              </a:rPr>
              <a:t>Wie</a:t>
            </a:r>
            <a:r>
              <a:rPr lang="en-US" b="0" dirty="0">
                <a:solidFill>
                  <a:schemeClr val="bg1"/>
                </a:solidFill>
              </a:rPr>
              <a:t> van huis </a:t>
            </a:r>
            <a:r>
              <a:rPr lang="en-US" b="0" dirty="0" err="1">
                <a:solidFill>
                  <a:schemeClr val="bg1"/>
                </a:solidFill>
              </a:rPr>
              <a:t>uit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goed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wordt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ondersteund</a:t>
            </a:r>
            <a:r>
              <a:rPr lang="en-US" b="0" dirty="0">
                <a:solidFill>
                  <a:schemeClr val="bg1"/>
                </a:solidFill>
              </a:rPr>
              <a:t>, </a:t>
            </a:r>
            <a:r>
              <a:rPr lang="en-US" b="0" dirty="0" err="1">
                <a:solidFill>
                  <a:schemeClr val="bg1"/>
                </a:solidFill>
              </a:rPr>
              <a:t>wie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een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goed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sociaal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netwerk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heeft</a:t>
            </a:r>
            <a:r>
              <a:rPr lang="en-US" b="0" dirty="0">
                <a:solidFill>
                  <a:schemeClr val="bg1"/>
                </a:solidFill>
              </a:rPr>
              <a:t>, </a:t>
            </a:r>
            <a:r>
              <a:rPr lang="en-US" b="0" dirty="0" err="1">
                <a:solidFill>
                  <a:schemeClr val="bg1"/>
                </a:solidFill>
              </a:rPr>
              <a:t>wie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hoger</a:t>
            </a:r>
            <a:r>
              <a:rPr lang="en-US" b="0" dirty="0">
                <a:solidFill>
                  <a:schemeClr val="bg1"/>
                </a:solidFill>
              </a:rPr>
              <a:t> is </a:t>
            </a:r>
            <a:r>
              <a:rPr lang="en-US" b="0" dirty="0" err="1">
                <a:solidFill>
                  <a:schemeClr val="bg1"/>
                </a:solidFill>
              </a:rPr>
              <a:t>opgeleid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en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uit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een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hogere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sociaal-economische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klasse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komt</a:t>
            </a:r>
            <a:r>
              <a:rPr lang="en-US" b="0" dirty="0">
                <a:solidFill>
                  <a:schemeClr val="bg1"/>
                </a:solidFill>
              </a:rPr>
              <a:t>, </a:t>
            </a:r>
            <a:r>
              <a:rPr lang="en-US" b="0" dirty="0" err="1">
                <a:solidFill>
                  <a:schemeClr val="bg1"/>
                </a:solidFill>
              </a:rPr>
              <a:t>heeft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meer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perspectief</a:t>
            </a:r>
            <a:r>
              <a:rPr lang="en-US" b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EB8EB-C3C1-5A4F-A336-D03F0B89813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4DA2DCF-AA5E-FE41-A4E3-825CA80BBF2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0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8634-307B-A540-AD81-EA16D7B9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Groeiende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ongelijkheid</a:t>
            </a:r>
            <a:r>
              <a:rPr lang="en-US" dirty="0">
                <a:solidFill>
                  <a:schemeClr val="tx2"/>
                </a:solidFill>
              </a:rPr>
              <a:t> in de </a:t>
            </a:r>
            <a:r>
              <a:rPr lang="en-US" dirty="0" err="1">
                <a:solidFill>
                  <a:schemeClr val="tx2"/>
                </a:solidFill>
              </a:rPr>
              <a:t>grote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stad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FA590-1100-8C4A-872A-E9A106DC1E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D36E3-7BEC-1945-BAF1-4CBFEA9BAF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4DA2DCF-AA5E-FE41-A4E3-825CA80BBF2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 descr="https://euc-powerpoint.officeapps.live.com/pods/GetClipboardImage.ashx?Id=648aca41-64f6-4d1c-8a62-bd729a01120f&amp;DC=GEU6&amp;wdoverrides=GetClipboardImageEnabled:true">
            <a:extLst>
              <a:ext uri="{FF2B5EF4-FFF2-40B4-BE49-F238E27FC236}">
                <a16:creationId xmlns:a16="http://schemas.microsoft.com/office/drawing/2014/main" id="{9261D059-7867-834C-A76D-160DCAAD6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755734-930E-401C-B67A-7BFF6BCF9F6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4DA2DCF-AA5E-FE41-A4E3-825CA80BBF2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93B63-A3E0-45FC-A8A8-B1AF7F550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692696"/>
            <a:ext cx="8113448" cy="616530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4CC1B66-AAF5-4923-9088-D899E463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334" y="797560"/>
            <a:ext cx="7715250" cy="627410"/>
          </a:xfrm>
        </p:spPr>
        <p:txBody>
          <a:bodyPr/>
          <a:lstStyle/>
          <a:p>
            <a:r>
              <a:rPr lang="nl-NL" sz="4000" dirty="0">
                <a:solidFill>
                  <a:schemeClr val="tx2"/>
                </a:solidFill>
                <a:latin typeface="Arial (Body)" charset="0"/>
              </a:rPr>
              <a:t>‘</a:t>
            </a:r>
            <a:r>
              <a:rPr lang="nl-NL" sz="4000" dirty="0" err="1">
                <a:solidFill>
                  <a:schemeClr val="tx2"/>
                </a:solidFill>
                <a:latin typeface="Arial (Body)" charset="0"/>
              </a:rPr>
              <a:t>resilience</a:t>
            </a:r>
            <a:r>
              <a:rPr lang="nl-NL" sz="4000" dirty="0">
                <a:solidFill>
                  <a:schemeClr val="tx2"/>
                </a:solidFill>
                <a:latin typeface="Arial (Body)" charset="0"/>
              </a:rPr>
              <a:t>’</a:t>
            </a:r>
            <a:br>
              <a:rPr lang="nl-NL" sz="4000" dirty="0">
                <a:solidFill>
                  <a:schemeClr val="tx2"/>
                </a:solidFill>
                <a:latin typeface="Arial (Body)" charset="0"/>
              </a:rPr>
            </a:br>
            <a:r>
              <a:rPr lang="nl-NL" sz="2400" dirty="0">
                <a:solidFill>
                  <a:schemeClr val="bg1"/>
                </a:solidFill>
                <a:latin typeface="Arial (Body)" charset="0"/>
              </a:rPr>
              <a:t>weerbaarheid of veerkracht?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742DB9-6AAC-4E1F-B95A-987CE3E87CDE}"/>
              </a:ext>
            </a:extLst>
          </p:cNvPr>
          <p:cNvSpPr/>
          <p:nvPr/>
        </p:nvSpPr>
        <p:spPr>
          <a:xfrm>
            <a:off x="1991544" y="472514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333333"/>
                </a:solidFill>
                <a:latin typeface="Avenir-Regular"/>
              </a:rPr>
              <a:t>“positive development despite adversity” (</a:t>
            </a:r>
            <a:r>
              <a:rPr lang="en-US" sz="2000" dirty="0" err="1">
                <a:solidFill>
                  <a:srgbClr val="333333"/>
                </a:solidFill>
                <a:latin typeface="Avenir-Regular"/>
              </a:rPr>
              <a:t>Luthar</a:t>
            </a:r>
            <a:r>
              <a:rPr lang="en-US" sz="2000" dirty="0">
                <a:solidFill>
                  <a:srgbClr val="333333"/>
                </a:solidFill>
                <a:latin typeface="Avenir-Regular"/>
              </a:rPr>
              <a:t>, 2003)</a:t>
            </a:r>
            <a:endParaRPr lang="nl-NL" sz="2000" dirty="0"/>
          </a:p>
        </p:txBody>
      </p:sp>
      <p:pic>
        <p:nvPicPr>
          <p:cNvPr id="7" name="Afbeelding 22">
            <a:extLst>
              <a:ext uri="{FF2B5EF4-FFF2-40B4-BE49-F238E27FC236}">
                <a16:creationId xmlns:a16="http://schemas.microsoft.com/office/drawing/2014/main" id="{B30AEE80-0A56-41BE-B3C4-C06FA5E3F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42" y="1"/>
            <a:ext cx="2481378" cy="7135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6A8C5D-ECFA-9D4C-9D77-641DD47AC06A}"/>
              </a:ext>
            </a:extLst>
          </p:cNvPr>
          <p:cNvSpPr txBox="1"/>
          <p:nvPr/>
        </p:nvSpPr>
        <p:spPr>
          <a:xfrm>
            <a:off x="2021597" y="2012816"/>
            <a:ext cx="5091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Ontwikkeling</a:t>
            </a:r>
            <a:r>
              <a:rPr lang="en-US" dirty="0">
                <a:solidFill>
                  <a:schemeClr val="bg1"/>
                </a:solidFill>
              </a:rPr>
              <a:t> van </a:t>
            </a:r>
            <a:r>
              <a:rPr lang="en-US" dirty="0" err="1">
                <a:solidFill>
                  <a:schemeClr val="bg1"/>
                </a:solidFill>
              </a:rPr>
              <a:t>jongeren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r>
              <a:rPr lang="en-US" dirty="0">
                <a:solidFill>
                  <a:schemeClr val="bg1"/>
                </a:solidFill>
              </a:rPr>
              <a:t>Van </a:t>
            </a:r>
            <a:r>
              <a:rPr lang="en-US" dirty="0" err="1">
                <a:solidFill>
                  <a:schemeClr val="bg1"/>
                </a:solidFill>
              </a:rPr>
              <a:t>risicofactoren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beschermende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factoren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398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666E3-2B58-9B4F-B172-24EB2BA34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460" y="935901"/>
            <a:ext cx="7715250" cy="627410"/>
          </a:xfrm>
        </p:spPr>
        <p:txBody>
          <a:bodyPr/>
          <a:lstStyle/>
          <a:p>
            <a:r>
              <a:rPr lang="en-US" dirty="0">
                <a:solidFill>
                  <a:srgbClr val="CC006B"/>
                </a:solidFill>
              </a:rPr>
              <a:t>Hoe </a:t>
            </a:r>
            <a:r>
              <a:rPr lang="en-US" dirty="0" err="1">
                <a:solidFill>
                  <a:srgbClr val="CC006B"/>
                </a:solidFill>
              </a:rPr>
              <a:t>helpen</a:t>
            </a:r>
            <a:r>
              <a:rPr lang="en-US" dirty="0">
                <a:solidFill>
                  <a:srgbClr val="CC006B"/>
                </a:solidFill>
              </a:rPr>
              <a:t> we </a:t>
            </a:r>
            <a:r>
              <a:rPr lang="en-US" dirty="0" err="1">
                <a:solidFill>
                  <a:srgbClr val="CC006B"/>
                </a:solidFill>
              </a:rPr>
              <a:t>jongeren</a:t>
            </a:r>
            <a:r>
              <a:rPr lang="en-US" dirty="0">
                <a:solidFill>
                  <a:srgbClr val="CC006B"/>
                </a:solidFill>
              </a:rPr>
              <a:t> in </a:t>
            </a:r>
            <a:r>
              <a:rPr lang="en-US" dirty="0" err="1">
                <a:solidFill>
                  <a:srgbClr val="CC006B"/>
                </a:solidFill>
              </a:rPr>
              <a:t>tijden</a:t>
            </a:r>
            <a:r>
              <a:rPr lang="en-US" dirty="0">
                <a:solidFill>
                  <a:srgbClr val="CC006B"/>
                </a:solidFill>
              </a:rPr>
              <a:t> van crisis?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07DBA-6EEF-5A46-B386-2457C913D8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dirty="0" err="1"/>
              <a:t>Veerkracht</a:t>
            </a:r>
            <a:r>
              <a:rPr lang="en-US" b="0" dirty="0"/>
              <a:t> is </a:t>
            </a:r>
            <a:r>
              <a:rPr lang="en-US" b="0" dirty="0" err="1"/>
              <a:t>vaak</a:t>
            </a:r>
            <a:r>
              <a:rPr lang="en-US" b="0" dirty="0"/>
              <a:t> </a:t>
            </a:r>
            <a:r>
              <a:rPr lang="en-US" b="0" dirty="0" err="1"/>
              <a:t>opgevat</a:t>
            </a:r>
            <a:r>
              <a:rPr lang="en-US" b="0" dirty="0"/>
              <a:t> </a:t>
            </a:r>
            <a:r>
              <a:rPr lang="en-US" b="0" dirty="0" err="1"/>
              <a:t>als</a:t>
            </a:r>
            <a:r>
              <a:rPr lang="en-US" b="0" dirty="0"/>
              <a:t> het </a:t>
            </a:r>
            <a:r>
              <a:rPr lang="en-US" b="0" dirty="0" err="1"/>
              <a:t>vermogen</a:t>
            </a:r>
            <a:r>
              <a:rPr lang="en-US" b="0" dirty="0"/>
              <a:t> van het </a:t>
            </a:r>
            <a:r>
              <a:rPr lang="en-US" b="0" dirty="0" err="1"/>
              <a:t>individu</a:t>
            </a:r>
            <a:r>
              <a:rPr lang="en-US" b="0" dirty="0"/>
              <a:t> om '</a:t>
            </a:r>
            <a:r>
              <a:rPr lang="en-US" b="0" dirty="0" err="1"/>
              <a:t>terug</a:t>
            </a:r>
            <a:r>
              <a:rPr lang="en-US" b="0" dirty="0"/>
              <a:t> </a:t>
            </a:r>
            <a:r>
              <a:rPr lang="en-US" b="0" dirty="0" err="1"/>
              <a:t>te</a:t>
            </a:r>
            <a:r>
              <a:rPr lang="en-US" b="0" dirty="0"/>
              <a:t> </a:t>
            </a:r>
            <a:r>
              <a:rPr lang="en-US" b="0" dirty="0" err="1"/>
              <a:t>veren</a:t>
            </a:r>
            <a:r>
              <a:rPr lang="en-US" b="0" dirty="0"/>
              <a:t>' </a:t>
            </a:r>
            <a:r>
              <a:rPr lang="en-US" b="0" dirty="0" err="1"/>
              <a:t>na</a:t>
            </a:r>
            <a:r>
              <a:rPr lang="en-US" b="0" dirty="0"/>
              <a:t> </a:t>
            </a:r>
            <a:r>
              <a:rPr lang="en-US" b="0" dirty="0" err="1"/>
              <a:t>een</a:t>
            </a:r>
            <a:r>
              <a:rPr lang="en-US" b="0" dirty="0"/>
              <a:t> </a:t>
            </a:r>
            <a:r>
              <a:rPr lang="en-US" b="0" dirty="0" err="1"/>
              <a:t>heftige</a:t>
            </a:r>
            <a:r>
              <a:rPr lang="en-US" b="0" dirty="0"/>
              <a:t> </a:t>
            </a:r>
            <a:r>
              <a:rPr lang="en-US" b="0" dirty="0" err="1"/>
              <a:t>gebeurtenis</a:t>
            </a:r>
            <a:r>
              <a:rPr lang="en-US" b="0" dirty="0"/>
              <a:t> of crisis</a:t>
            </a:r>
          </a:p>
          <a:p>
            <a:r>
              <a:rPr lang="en-US" b="0" dirty="0"/>
              <a:t>Maar: Hoe </a:t>
            </a:r>
            <a:r>
              <a:rPr lang="en-US" b="0" dirty="0" err="1"/>
              <a:t>kan</a:t>
            </a:r>
            <a:r>
              <a:rPr lang="en-US" b="0" dirty="0"/>
              <a:t> de context van </a:t>
            </a:r>
            <a:r>
              <a:rPr lang="en-US" b="0" dirty="0" err="1"/>
              <a:t>een</a:t>
            </a:r>
            <a:r>
              <a:rPr lang="en-US" b="0" dirty="0"/>
              <a:t> </a:t>
            </a:r>
            <a:r>
              <a:rPr lang="en-US" b="0" dirty="0" err="1"/>
              <a:t>individu</a:t>
            </a:r>
            <a:r>
              <a:rPr lang="en-US" b="0" dirty="0"/>
              <a:t> </a:t>
            </a:r>
            <a:r>
              <a:rPr lang="en-US" b="0" dirty="0" err="1"/>
              <a:t>bijdragen</a:t>
            </a:r>
            <a:r>
              <a:rPr lang="en-US" b="0" dirty="0"/>
              <a:t> </a:t>
            </a:r>
            <a:r>
              <a:rPr lang="en-US" b="0" dirty="0" err="1"/>
              <a:t>aan</a:t>
            </a:r>
            <a:r>
              <a:rPr lang="en-US" b="0" dirty="0"/>
              <a:t> </a:t>
            </a:r>
            <a:r>
              <a:rPr lang="en-US" b="0" dirty="0" err="1"/>
              <a:t>veerkracht</a:t>
            </a:r>
            <a:r>
              <a:rPr lang="en-US" b="0" dirty="0"/>
              <a:t>?</a:t>
            </a:r>
          </a:p>
          <a:p>
            <a:r>
              <a:rPr lang="en-US" b="0" dirty="0" err="1"/>
              <a:t>Kijken</a:t>
            </a:r>
            <a:r>
              <a:rPr lang="en-US" b="0" dirty="0"/>
              <a:t> we </a:t>
            </a:r>
            <a:r>
              <a:rPr lang="en-US" b="0" dirty="0" err="1"/>
              <a:t>daarbij</a:t>
            </a:r>
            <a:r>
              <a:rPr lang="en-US" b="0" dirty="0"/>
              <a:t> </a:t>
            </a:r>
            <a:r>
              <a:rPr lang="en-US" b="0" dirty="0" err="1"/>
              <a:t>naar</a:t>
            </a:r>
            <a:r>
              <a:rPr lang="en-US" b="0" dirty="0"/>
              <a:t> wat we </a:t>
            </a:r>
            <a:r>
              <a:rPr lang="en-US" b="0" i="1" dirty="0" err="1"/>
              <a:t>niet</a:t>
            </a:r>
            <a:r>
              <a:rPr lang="en-US" b="0" i="1" dirty="0"/>
              <a:t> </a:t>
            </a:r>
            <a:r>
              <a:rPr lang="en-US" b="0" dirty="0" err="1"/>
              <a:t>willen</a:t>
            </a:r>
            <a:r>
              <a:rPr lang="en-US" b="0" dirty="0"/>
              <a:t> </a:t>
            </a:r>
            <a:r>
              <a:rPr lang="en-US" b="0" dirty="0" err="1"/>
              <a:t>voor</a:t>
            </a:r>
            <a:r>
              <a:rPr lang="en-US" b="0" dirty="0"/>
              <a:t> de </a:t>
            </a:r>
            <a:r>
              <a:rPr lang="en-US" b="0" dirty="0" err="1"/>
              <a:t>jeugd</a:t>
            </a:r>
            <a:r>
              <a:rPr lang="en-US" b="0" dirty="0"/>
              <a:t> (</a:t>
            </a:r>
            <a:r>
              <a:rPr lang="en-US" b="0" dirty="0" err="1"/>
              <a:t>risico’s</a:t>
            </a:r>
            <a:r>
              <a:rPr lang="en-US" b="0" dirty="0"/>
              <a:t>), of </a:t>
            </a:r>
            <a:r>
              <a:rPr lang="en-US" b="0" dirty="0" err="1"/>
              <a:t>naar</a:t>
            </a:r>
            <a:r>
              <a:rPr lang="en-US" b="0" dirty="0"/>
              <a:t> wat we </a:t>
            </a:r>
            <a:r>
              <a:rPr lang="en-US" b="0" i="1" dirty="0" err="1"/>
              <a:t>wel</a:t>
            </a:r>
            <a:r>
              <a:rPr lang="en-US" b="0" i="1" dirty="0"/>
              <a:t> </a:t>
            </a:r>
            <a:r>
              <a:rPr lang="en-US" b="0" dirty="0" err="1"/>
              <a:t>willen</a:t>
            </a:r>
            <a:r>
              <a:rPr lang="en-US" b="0" dirty="0"/>
              <a:t> </a:t>
            </a:r>
            <a:r>
              <a:rPr lang="en-US" b="0" dirty="0" err="1"/>
              <a:t>voor</a:t>
            </a:r>
            <a:r>
              <a:rPr lang="en-US" b="0" dirty="0"/>
              <a:t> de </a:t>
            </a:r>
            <a:r>
              <a:rPr lang="en-US" b="0" dirty="0" err="1"/>
              <a:t>jeugd</a:t>
            </a:r>
            <a:r>
              <a:rPr lang="en-US" b="0" dirty="0"/>
              <a:t> (</a:t>
            </a:r>
            <a:r>
              <a:rPr lang="en-US" b="0" dirty="0" err="1"/>
              <a:t>hulpbronnen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positieve</a:t>
            </a:r>
            <a:r>
              <a:rPr lang="en-US" b="0" dirty="0"/>
              <a:t> </a:t>
            </a:r>
            <a:r>
              <a:rPr lang="en-US" b="0" dirty="0" err="1"/>
              <a:t>identiteitsontwikkeling</a:t>
            </a:r>
            <a:r>
              <a:rPr lang="en-US" b="0" dirty="0"/>
              <a:t>)?</a:t>
            </a: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B184E-7AC8-BE45-94B9-5983EAD8BB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4DA2DCF-AA5E-FE41-A4E3-825CA80BBF2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77399-6032-9044-BBC3-D5111450B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4473288"/>
            <a:ext cx="4090144" cy="2045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F79D7E-2AEB-E84D-86DD-5B155ED66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98" y="4479374"/>
            <a:ext cx="3991541" cy="209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70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C1B66-AAF5-4923-9088-D899E463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190" y="836712"/>
            <a:ext cx="7715250" cy="627410"/>
          </a:xfrm>
        </p:spPr>
        <p:txBody>
          <a:bodyPr/>
          <a:lstStyle/>
          <a:p>
            <a:r>
              <a:rPr lang="nl-NL" sz="2800" dirty="0">
                <a:solidFill>
                  <a:schemeClr val="tx2"/>
                </a:solidFill>
                <a:latin typeface="Arial (Body)" charset="0"/>
              </a:rPr>
              <a:t>Michael </a:t>
            </a:r>
            <a:r>
              <a:rPr lang="nl-NL" sz="2800" dirty="0" err="1">
                <a:solidFill>
                  <a:schemeClr val="tx2"/>
                </a:solidFill>
                <a:latin typeface="Arial (Body)" charset="0"/>
              </a:rPr>
              <a:t>Ungar</a:t>
            </a:r>
            <a:br>
              <a:rPr lang="nl-NL" sz="2800" dirty="0">
                <a:solidFill>
                  <a:schemeClr val="tx2"/>
                </a:solidFill>
                <a:latin typeface="Arial (Body)" charset="0"/>
              </a:rPr>
            </a:br>
            <a:r>
              <a:rPr lang="nl-NL" sz="2400" dirty="0">
                <a:solidFill>
                  <a:schemeClr val="tx2"/>
                </a:solidFill>
                <a:latin typeface="Arial (Body)" charset="0"/>
              </a:rPr>
              <a:t>Canadese Professor of </a:t>
            </a:r>
            <a:r>
              <a:rPr lang="nl-NL" sz="2400" dirty="0" err="1">
                <a:solidFill>
                  <a:schemeClr val="tx2"/>
                </a:solidFill>
                <a:latin typeface="Arial (Body)" charset="0"/>
              </a:rPr>
              <a:t>Social</a:t>
            </a:r>
            <a:r>
              <a:rPr lang="nl-NL" sz="2400" dirty="0">
                <a:solidFill>
                  <a:schemeClr val="tx2"/>
                </a:solidFill>
                <a:latin typeface="Arial (Body)" charset="0"/>
              </a:rPr>
              <a:t> </a:t>
            </a:r>
            <a:r>
              <a:rPr lang="nl-NL" sz="2400" dirty="0" err="1">
                <a:solidFill>
                  <a:schemeClr val="tx2"/>
                </a:solidFill>
                <a:latin typeface="Arial (Body)" charset="0"/>
              </a:rPr>
              <a:t>Work</a:t>
            </a:r>
            <a:r>
              <a:rPr lang="nl-NL" sz="2400" dirty="0">
                <a:solidFill>
                  <a:schemeClr val="tx2"/>
                </a:solidFill>
                <a:latin typeface="Arial (Body)" charset="0"/>
              </a:rPr>
              <a:t> </a:t>
            </a:r>
            <a:br>
              <a:rPr lang="nl-NL" sz="2800" dirty="0">
                <a:solidFill>
                  <a:schemeClr val="tx2"/>
                </a:solidFill>
                <a:latin typeface="Arial (Body)" charset="0"/>
              </a:rPr>
            </a:br>
            <a:r>
              <a:rPr lang="nl-NL" sz="1800" dirty="0">
                <a:solidFill>
                  <a:schemeClr val="tx2"/>
                </a:solidFill>
                <a:latin typeface="Arial (Body)" charset="0"/>
              </a:rPr>
              <a:t> </a:t>
            </a:r>
            <a:br>
              <a:rPr lang="nl-NL" sz="2800" dirty="0">
                <a:solidFill>
                  <a:schemeClr val="tx2"/>
                </a:solidFill>
                <a:latin typeface="Arial (Body)" charset="0"/>
              </a:rPr>
            </a:br>
            <a:r>
              <a:rPr lang="nl-NL" sz="2400" dirty="0">
                <a:solidFill>
                  <a:schemeClr val="bg1"/>
                </a:solidFill>
                <a:latin typeface="Arial (Body)" charset="0"/>
              </a:rPr>
              <a:t>veerkracht versterken bij jeugd </a:t>
            </a:r>
            <a:br>
              <a:rPr lang="nl-NL" sz="2400" dirty="0">
                <a:solidFill>
                  <a:schemeClr val="bg1"/>
                </a:solidFill>
                <a:latin typeface="Arial (Body)" charset="0"/>
              </a:rPr>
            </a:br>
            <a:r>
              <a:rPr lang="nl-NL" sz="2400" dirty="0">
                <a:solidFill>
                  <a:schemeClr val="bg1"/>
                </a:solidFill>
                <a:latin typeface="Arial (Body)" charset="0"/>
              </a:rPr>
              <a:t>én professionals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8CC91B-1FF1-40B6-84AA-D0F3092D75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8544" y="2052938"/>
            <a:ext cx="8928992" cy="4367510"/>
          </a:xfrm>
        </p:spPr>
        <p:txBody>
          <a:bodyPr>
            <a:normAutofit/>
          </a:bodyPr>
          <a:lstStyle/>
          <a:p>
            <a:endParaRPr lang="nl-NL" dirty="0">
              <a:solidFill>
                <a:srgbClr val="DD721F"/>
              </a:solidFill>
            </a:endParaRPr>
          </a:p>
          <a:p>
            <a:endParaRPr lang="nl-NL" dirty="0">
              <a:solidFill>
                <a:srgbClr val="DD721F"/>
              </a:solidFill>
            </a:endParaRPr>
          </a:p>
          <a:p>
            <a:endParaRPr lang="nl-NL" dirty="0">
              <a:solidFill>
                <a:srgbClr val="DD721F"/>
              </a:solidFill>
            </a:endParaRPr>
          </a:p>
          <a:p>
            <a:endParaRPr lang="nl-NL" dirty="0">
              <a:solidFill>
                <a:srgbClr val="DD721F"/>
              </a:solidFill>
            </a:endParaRPr>
          </a:p>
          <a:p>
            <a:endParaRPr lang="nl-NL" dirty="0">
              <a:solidFill>
                <a:srgbClr val="DD721F"/>
              </a:solidFill>
            </a:endParaRPr>
          </a:p>
          <a:p>
            <a:endParaRPr lang="nl-NL" dirty="0">
              <a:solidFill>
                <a:srgbClr val="DD721F"/>
              </a:solidFill>
            </a:endParaRPr>
          </a:p>
          <a:p>
            <a:endParaRPr lang="nl-NL" dirty="0">
              <a:solidFill>
                <a:srgbClr val="DD721F"/>
              </a:solidFill>
            </a:endParaRPr>
          </a:p>
          <a:p>
            <a:endParaRPr lang="nl-NL" dirty="0">
              <a:solidFill>
                <a:srgbClr val="DD721F"/>
              </a:solidFill>
            </a:endParaRPr>
          </a:p>
          <a:p>
            <a:endParaRPr lang="nl-NL" dirty="0">
              <a:solidFill>
                <a:srgbClr val="DD721F"/>
              </a:solidFill>
            </a:endParaRPr>
          </a:p>
          <a:p>
            <a:endParaRPr lang="nl-NL" dirty="0">
              <a:solidFill>
                <a:srgbClr val="DD721F"/>
              </a:solidFill>
            </a:endParaRPr>
          </a:p>
          <a:p>
            <a:endParaRPr lang="nl-NL" dirty="0">
              <a:solidFill>
                <a:srgbClr val="DD721F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755734-930E-401C-B67A-7BFF6BCF9F6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4DA2DCF-AA5E-FE41-A4E3-825CA80BBF2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B84B3-0D83-41D6-BE92-01723021C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441" y="2926932"/>
            <a:ext cx="2033062" cy="2619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195586-E77B-4E18-8142-279E47AA0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743" y="1646399"/>
            <a:ext cx="2133599" cy="32062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22B527-03C7-424A-91E5-46AA145A1AEC}"/>
              </a:ext>
            </a:extLst>
          </p:cNvPr>
          <p:cNvSpPr txBox="1"/>
          <p:nvPr/>
        </p:nvSpPr>
        <p:spPr>
          <a:xfrm>
            <a:off x="5421976" y="485262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Michele</a:t>
            </a:r>
          </a:p>
        </p:txBody>
      </p:sp>
      <p:pic>
        <p:nvPicPr>
          <p:cNvPr id="9" name="Afbeelding 22">
            <a:extLst>
              <a:ext uri="{FF2B5EF4-FFF2-40B4-BE49-F238E27FC236}">
                <a16:creationId xmlns:a16="http://schemas.microsoft.com/office/drawing/2014/main" id="{E6FB172B-3F34-4265-BD53-EA70F10D1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42" y="1"/>
            <a:ext cx="2481378" cy="713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BCA482-B600-9A4A-9B29-4C891D457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662" y="2935959"/>
            <a:ext cx="1740330" cy="261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0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C1B66-AAF5-4923-9088-D899E463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695" y="732208"/>
            <a:ext cx="7715250" cy="627410"/>
          </a:xfrm>
        </p:spPr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Theorie: een ecologische benadering van veerkracht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8CC91B-1FF1-40B6-84AA-D0F3092D75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1695" y="1280511"/>
            <a:ext cx="8508801" cy="848186"/>
          </a:xfrm>
        </p:spPr>
        <p:txBody>
          <a:bodyPr>
            <a:noAutofit/>
          </a:bodyPr>
          <a:lstStyle/>
          <a:p>
            <a:r>
              <a:rPr lang="en-US" sz="1600" b="0" i="1" dirty="0">
                <a:solidFill>
                  <a:schemeClr val="bg1"/>
                </a:solidFill>
              </a:rPr>
              <a:t>“In the context of exposure to significant </a:t>
            </a:r>
            <a:r>
              <a:rPr lang="en-US" sz="1600" b="0" i="1" dirty="0">
                <a:solidFill>
                  <a:srgbClr val="DD721F"/>
                </a:solidFill>
              </a:rPr>
              <a:t>adversity</a:t>
            </a:r>
            <a:r>
              <a:rPr lang="en-US" sz="1600" b="0" i="1" dirty="0">
                <a:solidFill>
                  <a:schemeClr val="bg1"/>
                </a:solidFill>
              </a:rPr>
              <a:t>, resilience is both the </a:t>
            </a:r>
            <a:r>
              <a:rPr lang="en-US" sz="1600" b="0" i="1" dirty="0">
                <a:solidFill>
                  <a:srgbClr val="DD721F"/>
                </a:solidFill>
              </a:rPr>
              <a:t>capacity</a:t>
            </a:r>
            <a:r>
              <a:rPr lang="en-US" sz="1600" b="0" i="1" dirty="0">
                <a:solidFill>
                  <a:schemeClr val="bg1"/>
                </a:solidFill>
              </a:rPr>
              <a:t> of individuals to </a:t>
            </a:r>
            <a:r>
              <a:rPr lang="en-US" sz="1600" b="0" i="1" dirty="0">
                <a:solidFill>
                  <a:srgbClr val="DD721F"/>
                </a:solidFill>
              </a:rPr>
              <a:t>navigate</a:t>
            </a:r>
            <a:r>
              <a:rPr lang="en-US" sz="1600" b="0" i="1" dirty="0">
                <a:solidFill>
                  <a:schemeClr val="bg1"/>
                </a:solidFill>
              </a:rPr>
              <a:t> their way to the psychological, social, cultural, and physical </a:t>
            </a:r>
            <a:r>
              <a:rPr lang="en-US" sz="1600" b="0" i="1" dirty="0">
                <a:solidFill>
                  <a:srgbClr val="DD721F"/>
                </a:solidFill>
              </a:rPr>
              <a:t>resources</a:t>
            </a:r>
            <a:r>
              <a:rPr lang="en-US" sz="1600" b="0" i="1" dirty="0">
                <a:solidFill>
                  <a:schemeClr val="bg1"/>
                </a:solidFill>
              </a:rPr>
              <a:t> that sustain their well-being, and their capacity individually and collectively to </a:t>
            </a:r>
            <a:r>
              <a:rPr lang="en-US" sz="1600" b="0" i="1" dirty="0">
                <a:solidFill>
                  <a:srgbClr val="DD721F"/>
                </a:solidFill>
              </a:rPr>
              <a:t>negotiate</a:t>
            </a:r>
            <a:r>
              <a:rPr lang="en-US" sz="1600" b="0" i="1" dirty="0">
                <a:solidFill>
                  <a:schemeClr val="bg1"/>
                </a:solidFill>
              </a:rPr>
              <a:t> for these resources to be provided in culturally meaningful ways” (Ungar, 2008)</a:t>
            </a:r>
            <a:endParaRPr lang="nl-NL" sz="1600" dirty="0">
              <a:solidFill>
                <a:schemeClr val="bg1"/>
              </a:solidFill>
            </a:endParaRPr>
          </a:p>
          <a:p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755734-930E-401C-B67A-7BFF6BCF9F6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4DA2DCF-AA5E-FE41-A4E3-825CA80BBF2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A6C67-984B-4132-BB88-585DEEE36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068" y="3485037"/>
            <a:ext cx="1066800" cy="106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EFD7A0-909E-4F8A-98B5-98059688B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657" y="2941636"/>
            <a:ext cx="2664296" cy="1764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4BEF8E-8418-42D6-958B-021ACC013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941" y="5122245"/>
            <a:ext cx="2133600" cy="1462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29702A-A1F2-4DFA-91B6-8B73FA2E3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641" y="3068960"/>
            <a:ext cx="1681343" cy="17975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F1CBC7-499F-416B-B063-BF20D3EB4FBE}"/>
              </a:ext>
            </a:extLst>
          </p:cNvPr>
          <p:cNvSpPr txBox="1"/>
          <p:nvPr/>
        </p:nvSpPr>
        <p:spPr>
          <a:xfrm>
            <a:off x="2978571" y="4705642"/>
            <a:ext cx="169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Individueel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774DF6-5CCB-47CC-9F29-8B6AFC2D3B07}"/>
              </a:ext>
            </a:extLst>
          </p:cNvPr>
          <p:cNvSpPr txBox="1"/>
          <p:nvPr/>
        </p:nvSpPr>
        <p:spPr>
          <a:xfrm>
            <a:off x="5375920" y="6447384"/>
            <a:ext cx="169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Contextueel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59C5E6-1FF5-4983-90C0-25AFA8F56DC6}"/>
              </a:ext>
            </a:extLst>
          </p:cNvPr>
          <p:cNvSpPr txBox="1"/>
          <p:nvPr/>
        </p:nvSpPr>
        <p:spPr>
          <a:xfrm>
            <a:off x="7968208" y="4497192"/>
            <a:ext cx="169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Relationeel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D17322-962D-4213-AFAA-CC30C88AFDA7}"/>
              </a:ext>
            </a:extLst>
          </p:cNvPr>
          <p:cNvSpPr txBox="1"/>
          <p:nvPr/>
        </p:nvSpPr>
        <p:spPr>
          <a:xfrm>
            <a:off x="5138646" y="2545299"/>
            <a:ext cx="169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DD721F"/>
                </a:solidFill>
              </a:rPr>
              <a:t>Hulpbronnen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B3AC93DE-E2C0-4B64-A995-2B662008E6E5}"/>
              </a:ext>
            </a:extLst>
          </p:cNvPr>
          <p:cNvSpPr/>
          <p:nvPr/>
        </p:nvSpPr>
        <p:spPr>
          <a:xfrm rot="20117396">
            <a:off x="4369908" y="4170094"/>
            <a:ext cx="838937" cy="153237"/>
          </a:xfrm>
          <a:prstGeom prst="leftRight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85D8EDE3-3D40-4C63-BF84-E6225F3939B9}"/>
              </a:ext>
            </a:extLst>
          </p:cNvPr>
          <p:cNvSpPr/>
          <p:nvPr/>
        </p:nvSpPr>
        <p:spPr>
          <a:xfrm rot="1363320">
            <a:off x="6583586" y="4176238"/>
            <a:ext cx="838937" cy="144016"/>
          </a:xfrm>
          <a:prstGeom prst="leftRight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AF0C1BB5-5DFF-4C67-81AA-D33962692557}"/>
              </a:ext>
            </a:extLst>
          </p:cNvPr>
          <p:cNvSpPr/>
          <p:nvPr/>
        </p:nvSpPr>
        <p:spPr>
          <a:xfrm rot="5400000">
            <a:off x="5574547" y="4938914"/>
            <a:ext cx="665311" cy="144016"/>
          </a:xfrm>
          <a:prstGeom prst="leftRight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075C0E82-7080-43A4-A573-DB6816E72B5C}"/>
              </a:ext>
            </a:extLst>
          </p:cNvPr>
          <p:cNvSpPr/>
          <p:nvPr/>
        </p:nvSpPr>
        <p:spPr>
          <a:xfrm>
            <a:off x="4376287" y="3271060"/>
            <a:ext cx="3041494" cy="157941"/>
          </a:xfrm>
          <a:prstGeom prst="leftRightArrow">
            <a:avLst/>
          </a:prstGeom>
          <a:solidFill>
            <a:srgbClr val="CC006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CC006B"/>
              </a:solidFill>
            </a:endParaRP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87733A8C-43C7-413A-AC6A-B5103A69EBF9}"/>
              </a:ext>
            </a:extLst>
          </p:cNvPr>
          <p:cNvSpPr/>
          <p:nvPr/>
        </p:nvSpPr>
        <p:spPr>
          <a:xfrm rot="2643853">
            <a:off x="3567962" y="5462871"/>
            <a:ext cx="1231709" cy="173126"/>
          </a:xfrm>
          <a:prstGeom prst="leftRightArrow">
            <a:avLst/>
          </a:prstGeom>
          <a:solidFill>
            <a:srgbClr val="CC006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CC006B"/>
              </a:solidFill>
            </a:endParaRPr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D99E2422-43BF-4127-AE97-96537BEE06C5}"/>
              </a:ext>
            </a:extLst>
          </p:cNvPr>
          <p:cNvSpPr/>
          <p:nvPr/>
        </p:nvSpPr>
        <p:spPr>
          <a:xfrm rot="18913145">
            <a:off x="7235061" y="5356173"/>
            <a:ext cx="1134255" cy="182564"/>
          </a:xfrm>
          <a:prstGeom prst="leftRightArrow">
            <a:avLst/>
          </a:prstGeom>
          <a:solidFill>
            <a:srgbClr val="CC006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CC006B"/>
              </a:solidFill>
            </a:endParaRP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A6AF2FDD-F3FC-49AE-A823-67DFDF5890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42" y="1"/>
            <a:ext cx="2481378" cy="7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6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06F41-8673-D643-9EB9-2B149479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Sociaal-ecologische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benadering</a:t>
            </a:r>
            <a:r>
              <a:rPr lang="en-US" dirty="0">
                <a:solidFill>
                  <a:schemeClr val="tx2"/>
                </a:solidFill>
              </a:rPr>
              <a:t> van </a:t>
            </a:r>
            <a:r>
              <a:rPr lang="en-US" dirty="0" err="1">
                <a:solidFill>
                  <a:schemeClr val="tx2"/>
                </a:solidFill>
              </a:rPr>
              <a:t>veerkracht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96B4A-0102-5F41-A065-F70557AECF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91544" y="1556792"/>
            <a:ext cx="8676456" cy="5301208"/>
          </a:xfrm>
          <a:blipFill>
            <a:blip r:embed="rId2">
              <a:alphaModFix amt="17000"/>
            </a:blip>
            <a:stretch>
              <a:fillRect/>
            </a:stretch>
          </a:blipFill>
        </p:spPr>
        <p:txBody>
          <a:bodyPr/>
          <a:lstStyle/>
          <a:p>
            <a:pPr lvl="1" indent="0"/>
            <a:endParaRPr lang="en-US" sz="2400" dirty="0"/>
          </a:p>
          <a:p>
            <a:pPr marL="611981" lvl="1" indent="-342900">
              <a:buFont typeface="Wingdings" pitchFamily="2" charset="2"/>
              <a:buChar char="v"/>
            </a:pPr>
            <a:r>
              <a:rPr lang="en-US" sz="2400" dirty="0" err="1"/>
              <a:t>Integrale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holistische</a:t>
            </a:r>
            <a:r>
              <a:rPr lang="en-US" sz="2400" dirty="0"/>
              <a:t> </a:t>
            </a:r>
            <a:r>
              <a:rPr lang="en-US" sz="2400" dirty="0" err="1"/>
              <a:t>benadering</a:t>
            </a:r>
            <a:endParaRPr lang="en-US" sz="2400" dirty="0"/>
          </a:p>
          <a:p>
            <a:pPr marL="611981" lvl="1" indent="-342900">
              <a:buFont typeface="Wingdings" pitchFamily="2" charset="2"/>
              <a:buChar char="v"/>
            </a:pPr>
            <a:r>
              <a:rPr lang="en-US" sz="2400" dirty="0" err="1"/>
              <a:t>Inzetten</a:t>
            </a:r>
            <a:r>
              <a:rPr lang="en-US" sz="2400" dirty="0"/>
              <a:t> op </a:t>
            </a:r>
            <a:r>
              <a:rPr lang="en-US" sz="2400" dirty="0" err="1"/>
              <a:t>beschermende</a:t>
            </a:r>
            <a:r>
              <a:rPr lang="en-US" sz="2400" dirty="0"/>
              <a:t> </a:t>
            </a:r>
            <a:r>
              <a:rPr lang="en-US" sz="2400" dirty="0" err="1"/>
              <a:t>factoren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het </a:t>
            </a:r>
            <a:r>
              <a:rPr lang="en-US" sz="2400" dirty="0" err="1"/>
              <a:t>versterken</a:t>
            </a:r>
            <a:r>
              <a:rPr lang="en-US" sz="2400" dirty="0"/>
              <a:t> van de </a:t>
            </a:r>
            <a:r>
              <a:rPr lang="en-US" sz="2400" dirty="0" err="1"/>
              <a:t>sociale</a:t>
            </a:r>
            <a:r>
              <a:rPr lang="en-US" sz="2400" dirty="0"/>
              <a:t> </a:t>
            </a:r>
            <a:r>
              <a:rPr lang="en-US" sz="2400" dirty="0" err="1"/>
              <a:t>omgeving</a:t>
            </a:r>
            <a:r>
              <a:rPr lang="en-US" sz="2400" dirty="0"/>
              <a:t> van </a:t>
            </a:r>
            <a:r>
              <a:rPr lang="en-US" sz="2400" dirty="0" err="1"/>
              <a:t>jongeren</a:t>
            </a:r>
            <a:endParaRPr lang="en-US" sz="2400" dirty="0"/>
          </a:p>
          <a:p>
            <a:pPr marL="611981" lvl="1" indent="-342900">
              <a:buFont typeface="Wingdings" pitchFamily="2" charset="2"/>
              <a:buChar char="v"/>
            </a:pPr>
            <a:r>
              <a:rPr lang="en-US" sz="2400" dirty="0" err="1"/>
              <a:t>Oog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de </a:t>
            </a:r>
            <a:r>
              <a:rPr lang="en-US" sz="2400" dirty="0" err="1"/>
              <a:t>inbedding</a:t>
            </a:r>
            <a:r>
              <a:rPr lang="en-US" sz="2400" dirty="0"/>
              <a:t> van </a:t>
            </a:r>
            <a:r>
              <a:rPr lang="en-US" sz="2400" dirty="0" err="1"/>
              <a:t>jongeren</a:t>
            </a:r>
            <a:r>
              <a:rPr lang="en-US" sz="2400" dirty="0"/>
              <a:t> in </a:t>
            </a:r>
            <a:r>
              <a:rPr lang="en-US" sz="2400" dirty="0" err="1"/>
              <a:t>hun</a:t>
            </a:r>
            <a:r>
              <a:rPr lang="en-US" sz="2400" dirty="0"/>
              <a:t> context: de </a:t>
            </a:r>
            <a:r>
              <a:rPr lang="en-US" sz="2400" dirty="0" err="1"/>
              <a:t>betekenis</a:t>
            </a:r>
            <a:r>
              <a:rPr lang="en-US" sz="2400" dirty="0"/>
              <a:t> van </a:t>
            </a:r>
            <a:r>
              <a:rPr lang="en-US" sz="2400" dirty="0" err="1"/>
              <a:t>cultuur</a:t>
            </a:r>
            <a:r>
              <a:rPr lang="en-US" sz="2400" dirty="0"/>
              <a:t>, </a:t>
            </a:r>
            <a:r>
              <a:rPr lang="en-US" sz="2400" dirty="0" err="1"/>
              <a:t>zingeving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gemeenschapsgevoel</a:t>
            </a:r>
            <a:endParaRPr lang="en-US" sz="2400" dirty="0"/>
          </a:p>
          <a:p>
            <a:pPr marL="611981" lvl="1" indent="-342900">
              <a:buFont typeface="Wingdings" pitchFamily="2" charset="2"/>
              <a:buChar char="v"/>
            </a:pPr>
            <a:r>
              <a:rPr lang="en-US" sz="2400" dirty="0" err="1"/>
              <a:t>Gelijke</a:t>
            </a:r>
            <a:r>
              <a:rPr lang="en-US" sz="2400" dirty="0"/>
              <a:t> </a:t>
            </a:r>
            <a:r>
              <a:rPr lang="en-US" sz="2400" dirty="0" err="1"/>
              <a:t>toegang</a:t>
            </a:r>
            <a:r>
              <a:rPr lang="en-US" sz="2400" dirty="0"/>
              <a:t> tot </a:t>
            </a:r>
            <a:r>
              <a:rPr lang="en-US" sz="2400" dirty="0" err="1"/>
              <a:t>sociale</a:t>
            </a:r>
            <a:r>
              <a:rPr lang="en-US" sz="2400" dirty="0"/>
              <a:t> </a:t>
            </a:r>
            <a:r>
              <a:rPr lang="en-US" sz="2400" dirty="0" err="1"/>
              <a:t>basisvoorzieningen</a:t>
            </a:r>
            <a:r>
              <a:rPr lang="en-US" sz="2400" dirty="0"/>
              <a:t> </a:t>
            </a:r>
            <a:r>
              <a:rPr lang="en-US" sz="2400" dirty="0" err="1"/>
              <a:t>waarborgen</a:t>
            </a:r>
            <a:endParaRPr lang="en-US" sz="2400" dirty="0"/>
          </a:p>
          <a:p>
            <a:pPr marL="611981" lvl="1" indent="-342900">
              <a:buFont typeface="Wingdings" pitchFamily="2" charset="2"/>
              <a:buChar char="v"/>
            </a:pPr>
            <a:r>
              <a:rPr lang="en-US" sz="2400" dirty="0" err="1"/>
              <a:t>Niet</a:t>
            </a:r>
            <a:r>
              <a:rPr lang="en-US" sz="2400" dirty="0"/>
              <a:t> </a:t>
            </a:r>
            <a:r>
              <a:rPr lang="en-US" sz="2400" dirty="0" err="1"/>
              <a:t>terugveren</a:t>
            </a:r>
            <a:r>
              <a:rPr lang="en-US" sz="2400" dirty="0"/>
              <a:t> maar </a:t>
            </a:r>
            <a:r>
              <a:rPr lang="en-US" sz="2400" dirty="0" err="1"/>
              <a:t>leren</a:t>
            </a:r>
            <a:r>
              <a:rPr lang="en-US" sz="2400" dirty="0"/>
              <a:t>: lessen </a:t>
            </a:r>
            <a:r>
              <a:rPr lang="en-US" sz="2400" dirty="0" err="1"/>
              <a:t>trekken</a:t>
            </a:r>
            <a:r>
              <a:rPr lang="en-US" sz="2400" dirty="0"/>
              <a:t> </a:t>
            </a:r>
            <a:r>
              <a:rPr lang="en-US" sz="2400" dirty="0" err="1"/>
              <a:t>uit</a:t>
            </a:r>
            <a:r>
              <a:rPr lang="en-US" sz="2400" dirty="0"/>
              <a:t> de </a:t>
            </a:r>
            <a:r>
              <a:rPr lang="en-US" sz="2400" dirty="0" err="1"/>
              <a:t>fouten</a:t>
            </a:r>
            <a:r>
              <a:rPr lang="en-US" sz="2400" dirty="0"/>
              <a:t> die tot </a:t>
            </a:r>
            <a:r>
              <a:rPr lang="en-US" sz="2400" dirty="0" err="1"/>
              <a:t>een</a:t>
            </a:r>
            <a:r>
              <a:rPr lang="en-US" sz="2400" dirty="0"/>
              <a:t> crisis </a:t>
            </a:r>
            <a:r>
              <a:rPr lang="en-US" sz="2400" dirty="0" err="1"/>
              <a:t>leiden</a:t>
            </a:r>
            <a:endParaRPr lang="en-US" sz="2400" dirty="0"/>
          </a:p>
          <a:p>
            <a:pPr marL="611981" lvl="1" indent="-342900">
              <a:buFont typeface="Wingdings" pitchFamily="2" charset="2"/>
              <a:buChar char="v"/>
            </a:pPr>
            <a:r>
              <a:rPr lang="en-US" sz="2400" dirty="0" err="1"/>
              <a:t>Tegenkracht</a:t>
            </a:r>
            <a:r>
              <a:rPr lang="en-US" sz="2400" dirty="0"/>
              <a:t>: </a:t>
            </a:r>
            <a:r>
              <a:rPr lang="en-US" sz="2400" dirty="0" err="1"/>
              <a:t>ruimte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belangenbehartiging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4931"/>
      </p:ext>
    </p:extLst>
  </p:cSld>
  <p:clrMapOvr>
    <a:masterClrMapping/>
  </p:clrMapOvr>
</p:sld>
</file>

<file path=ppt/theme/theme1.xml><?xml version="1.0" encoding="utf-8"?>
<a:theme xmlns:a="http://schemas.openxmlformats.org/drawingml/2006/main" name="format_ppt_gsw">
  <a:themeElements>
    <a:clrScheme name="Inholland Domein GWS">
      <a:dk1>
        <a:sysClr val="windowText" lastClr="000000"/>
      </a:dk1>
      <a:lt1>
        <a:sysClr val="window" lastClr="FFFFFF"/>
      </a:lt1>
      <a:dk2>
        <a:srgbClr val="009F8E"/>
      </a:dk2>
      <a:lt2>
        <a:srgbClr val="E3027F"/>
      </a:lt2>
      <a:accent1>
        <a:srgbClr val="67AE3E"/>
      </a:accent1>
      <a:accent2>
        <a:srgbClr val="0066B3"/>
      </a:accent2>
      <a:accent3>
        <a:srgbClr val="B02A30"/>
      </a:accent3>
      <a:accent4>
        <a:srgbClr val="D3B21B"/>
      </a:accent4>
      <a:accent5>
        <a:srgbClr val="826B63"/>
      </a:accent5>
      <a:accent6>
        <a:srgbClr val="6F2C91"/>
      </a:accent6>
      <a:hlink>
        <a:srgbClr val="F78C1E"/>
      </a:hlink>
      <a:folHlink>
        <a:srgbClr val="FFFF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2865</TotalTime>
  <Words>533</Words>
  <Application>Microsoft Macintosh PowerPoint</Application>
  <PresentationFormat>Breedbeeld</PresentationFormat>
  <Paragraphs>69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Arial (Body)</vt:lpstr>
      <vt:lpstr>Arial Narrow</vt:lpstr>
      <vt:lpstr>Avenir-Regular</vt:lpstr>
      <vt:lpstr>Lucida Grande</vt:lpstr>
      <vt:lpstr>Wingdings</vt:lpstr>
      <vt:lpstr>format_ppt_gsw</vt:lpstr>
      <vt:lpstr> De veerkracht van jongeren</vt:lpstr>
      <vt:lpstr>Nabijheid in tijden van afstand..?</vt:lpstr>
      <vt:lpstr>Rapport SER 2019: Hoge verwachtingen</vt:lpstr>
      <vt:lpstr>Groeiende ongelijkheid in de grote stad</vt:lpstr>
      <vt:lpstr>‘resilience’ weerbaarheid of veerkracht?</vt:lpstr>
      <vt:lpstr>Hoe helpen we jongeren in tijden van crisis?</vt:lpstr>
      <vt:lpstr>Michael Ungar Canadese Professor of Social Work    veerkracht versterken bij jeugd  én professionals</vt:lpstr>
      <vt:lpstr>Theorie: een ecologische benadering van veerkracht</vt:lpstr>
      <vt:lpstr>Sociaal-ecologische benadering van veerkracht</vt:lpstr>
      <vt:lpstr>‘Print Rights’ van ongedocumenteerde jongeren</vt:lpstr>
      <vt:lpstr>PowerPoint-presentatie</vt:lpstr>
      <vt:lpstr>Rap MEe van Garage2020</vt:lpstr>
      <vt:lpstr> Meer informatie  - Rapport SER ‘Hoge verwachtingen’: https://www.ser.nl/nl/adviezen/kansen-belemmeringen-jongeren - Print Rights mondkapjes: https://www.printrights.org - Rap MEe van Garage2020: https://www.garage2020.nl/projecten/rap-mee/    Lectoraat Jeugd en Samenleving: www.inholland.nl/onderzoek/onderzoekslijnen/jeugd-en-samenleving/     Femke.kaulingfreks@inholland.nl   </vt:lpstr>
      <vt:lpstr>PowerPoint-presentatie</vt:lpstr>
    </vt:vector>
  </TitlesOfParts>
  <Company>Hogeschool Inholland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de titel van uw presentatie over maximaal twee regels</dc:title>
  <dc:creator>Majoie, Stephanie</dc:creator>
  <cp:lastModifiedBy>Machiel de Rooij</cp:lastModifiedBy>
  <cp:revision>76</cp:revision>
  <dcterms:created xsi:type="dcterms:W3CDTF">2015-08-17T10:29:04Z</dcterms:created>
  <dcterms:modified xsi:type="dcterms:W3CDTF">2021-02-17T20:27:12Z</dcterms:modified>
</cp:coreProperties>
</file>