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83" r:id="rId3"/>
    <p:sldId id="298" r:id="rId4"/>
    <p:sldId id="300" r:id="rId5"/>
    <p:sldId id="303" r:id="rId6"/>
    <p:sldId id="306" r:id="rId7"/>
    <p:sldId id="311" r:id="rId8"/>
    <p:sldId id="307" r:id="rId9"/>
    <p:sldId id="302" r:id="rId10"/>
    <p:sldId id="304" r:id="rId11"/>
    <p:sldId id="299" r:id="rId12"/>
    <p:sldId id="308" r:id="rId13"/>
    <p:sldId id="309" r:id="rId14"/>
    <p:sldId id="310" r:id="rId15"/>
    <p:sldId id="277" r:id="rId1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4"/>
    <p:restoredTop sz="94844"/>
  </p:normalViewPr>
  <p:slideViewPr>
    <p:cSldViewPr snapToGrid="0">
      <p:cViewPr varScale="1">
        <p:scale>
          <a:sx n="100" d="100"/>
          <a:sy n="100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4" d="100"/>
          <a:sy n="114" d="100"/>
        </p:scale>
        <p:origin x="30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8027CF-E39E-5CB6-A9E2-4CB50D21A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4CE25-D1B6-B216-4120-D034917C43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81355-648C-B24D-A23A-05194A9C7B17}" type="datetimeFigureOut">
              <a:rPr lang="en-NL" smtClean="0"/>
              <a:t>3/30/23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90F85-0E5D-6173-7CA9-B6E62F2BC7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3A890-211C-DC01-8D8F-687A839A93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1344-1CC1-0643-8573-8C8CDD1C405D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077886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A0787-AD1A-A349-A87E-1EB799316510}" type="datetimeFigureOut">
              <a:rPr lang="en-NL" smtClean="0"/>
              <a:t>3/30/23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53B0C-C0BE-714F-8B89-9A91D44F1326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919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41096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9453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96109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1227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23488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7072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211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636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46953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7988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902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970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6616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37890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53B0C-C0BE-714F-8B89-9A91D44F1326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106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rgbClr val="014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B34D266-3D40-8705-B213-D1C8307B5B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073" y="2"/>
            <a:ext cx="11816548" cy="6864342"/>
          </a:xfrm>
          <a:custGeom>
            <a:avLst/>
            <a:gdLst>
              <a:gd name="connsiteX0" fmla="*/ 0 w 11801475"/>
              <a:gd name="connsiteY0" fmla="*/ 3429000 h 6858000"/>
              <a:gd name="connsiteX1" fmla="*/ 1714500 w 11801475"/>
              <a:gd name="connsiteY1" fmla="*/ 2 h 6858000"/>
              <a:gd name="connsiteX2" fmla="*/ 10086975 w 11801475"/>
              <a:gd name="connsiteY2" fmla="*/ 2 h 6858000"/>
              <a:gd name="connsiteX3" fmla="*/ 11801475 w 11801475"/>
              <a:gd name="connsiteY3" fmla="*/ 3429000 h 6858000"/>
              <a:gd name="connsiteX4" fmla="*/ 10086975 w 11801475"/>
              <a:gd name="connsiteY4" fmla="*/ 6857998 h 6858000"/>
              <a:gd name="connsiteX5" fmla="*/ 1714500 w 11801475"/>
              <a:gd name="connsiteY5" fmla="*/ 6857998 h 6858000"/>
              <a:gd name="connsiteX6" fmla="*/ 0 w 11801475"/>
              <a:gd name="connsiteY6" fmla="*/ 3429000 h 6858000"/>
              <a:gd name="connsiteX0" fmla="*/ 0 w 11873192"/>
              <a:gd name="connsiteY0" fmla="*/ 3034551 h 6857996"/>
              <a:gd name="connsiteX1" fmla="*/ 1786217 w 11873192"/>
              <a:gd name="connsiteY1" fmla="*/ 0 h 6857996"/>
              <a:gd name="connsiteX2" fmla="*/ 10158692 w 11873192"/>
              <a:gd name="connsiteY2" fmla="*/ 0 h 6857996"/>
              <a:gd name="connsiteX3" fmla="*/ 11873192 w 11873192"/>
              <a:gd name="connsiteY3" fmla="*/ 3428998 h 6857996"/>
              <a:gd name="connsiteX4" fmla="*/ 10158692 w 11873192"/>
              <a:gd name="connsiteY4" fmla="*/ 6857996 h 6857996"/>
              <a:gd name="connsiteX5" fmla="*/ 1786217 w 11873192"/>
              <a:gd name="connsiteY5" fmla="*/ 6857996 h 6857996"/>
              <a:gd name="connsiteX6" fmla="*/ 0 w 11873192"/>
              <a:gd name="connsiteY6" fmla="*/ 3034551 h 6857996"/>
              <a:gd name="connsiteX0" fmla="*/ 0 w 11873192"/>
              <a:gd name="connsiteY0" fmla="*/ 3034551 h 6857996"/>
              <a:gd name="connsiteX1" fmla="*/ 1947582 w 11873192"/>
              <a:gd name="connsiteY1" fmla="*/ 0 h 6857996"/>
              <a:gd name="connsiteX2" fmla="*/ 10158692 w 11873192"/>
              <a:gd name="connsiteY2" fmla="*/ 0 h 6857996"/>
              <a:gd name="connsiteX3" fmla="*/ 11873192 w 11873192"/>
              <a:gd name="connsiteY3" fmla="*/ 3428998 h 6857996"/>
              <a:gd name="connsiteX4" fmla="*/ 10158692 w 11873192"/>
              <a:gd name="connsiteY4" fmla="*/ 6857996 h 6857996"/>
              <a:gd name="connsiteX5" fmla="*/ 1786217 w 11873192"/>
              <a:gd name="connsiteY5" fmla="*/ 6857996 h 6857996"/>
              <a:gd name="connsiteX6" fmla="*/ 0 w 11873192"/>
              <a:gd name="connsiteY6" fmla="*/ 3034551 h 6857996"/>
              <a:gd name="connsiteX0" fmla="*/ 0 w 11873192"/>
              <a:gd name="connsiteY0" fmla="*/ 3034551 h 6857996"/>
              <a:gd name="connsiteX1" fmla="*/ 1947582 w 11873192"/>
              <a:gd name="connsiteY1" fmla="*/ 0 h 6857996"/>
              <a:gd name="connsiteX2" fmla="*/ 9710456 w 11873192"/>
              <a:gd name="connsiteY2" fmla="*/ 0 h 6857996"/>
              <a:gd name="connsiteX3" fmla="*/ 11873192 w 11873192"/>
              <a:gd name="connsiteY3" fmla="*/ 3428998 h 6857996"/>
              <a:gd name="connsiteX4" fmla="*/ 10158692 w 11873192"/>
              <a:gd name="connsiteY4" fmla="*/ 6857996 h 6857996"/>
              <a:gd name="connsiteX5" fmla="*/ 1786217 w 11873192"/>
              <a:gd name="connsiteY5" fmla="*/ 6857996 h 6857996"/>
              <a:gd name="connsiteX6" fmla="*/ 0 w 11873192"/>
              <a:gd name="connsiteY6" fmla="*/ 3034551 h 6857996"/>
              <a:gd name="connsiteX0" fmla="*/ 0 w 11873192"/>
              <a:gd name="connsiteY0" fmla="*/ 3034551 h 6857996"/>
              <a:gd name="connsiteX1" fmla="*/ 1947582 w 11873192"/>
              <a:gd name="connsiteY1" fmla="*/ 0 h 6857996"/>
              <a:gd name="connsiteX2" fmla="*/ 9710456 w 11873192"/>
              <a:gd name="connsiteY2" fmla="*/ 0 h 6857996"/>
              <a:gd name="connsiteX3" fmla="*/ 11873192 w 11873192"/>
              <a:gd name="connsiteY3" fmla="*/ 3428998 h 6857996"/>
              <a:gd name="connsiteX4" fmla="*/ 9082927 w 11873192"/>
              <a:gd name="connsiteY4" fmla="*/ 6857996 h 6857996"/>
              <a:gd name="connsiteX5" fmla="*/ 1786217 w 11873192"/>
              <a:gd name="connsiteY5" fmla="*/ 6857996 h 6857996"/>
              <a:gd name="connsiteX6" fmla="*/ 0 w 11873192"/>
              <a:gd name="connsiteY6" fmla="*/ 3034551 h 6857996"/>
              <a:gd name="connsiteX0" fmla="*/ 0 w 11873192"/>
              <a:gd name="connsiteY0" fmla="*/ 3034551 h 6857996"/>
              <a:gd name="connsiteX1" fmla="*/ 1947582 w 11873192"/>
              <a:gd name="connsiteY1" fmla="*/ 0 h 6857996"/>
              <a:gd name="connsiteX2" fmla="*/ 9710456 w 11873192"/>
              <a:gd name="connsiteY2" fmla="*/ 0 h 6857996"/>
              <a:gd name="connsiteX3" fmla="*/ 11873192 w 11873192"/>
              <a:gd name="connsiteY3" fmla="*/ 3428998 h 6857996"/>
              <a:gd name="connsiteX4" fmla="*/ 9082927 w 11873192"/>
              <a:gd name="connsiteY4" fmla="*/ 6857996 h 6857996"/>
              <a:gd name="connsiteX5" fmla="*/ 64993 w 11873192"/>
              <a:gd name="connsiteY5" fmla="*/ 6840066 h 6857996"/>
              <a:gd name="connsiteX6" fmla="*/ 0 w 11873192"/>
              <a:gd name="connsiteY6" fmla="*/ 3034551 h 6857996"/>
              <a:gd name="connsiteX0" fmla="*/ 0 w 11873192"/>
              <a:gd name="connsiteY0" fmla="*/ 3034551 h 6857996"/>
              <a:gd name="connsiteX1" fmla="*/ 2028503 w 11873192"/>
              <a:gd name="connsiteY1" fmla="*/ 0 h 6857996"/>
              <a:gd name="connsiteX2" fmla="*/ 9710456 w 11873192"/>
              <a:gd name="connsiteY2" fmla="*/ 0 h 6857996"/>
              <a:gd name="connsiteX3" fmla="*/ 11873192 w 11873192"/>
              <a:gd name="connsiteY3" fmla="*/ 3428998 h 6857996"/>
              <a:gd name="connsiteX4" fmla="*/ 9082927 w 11873192"/>
              <a:gd name="connsiteY4" fmla="*/ 6857996 h 6857996"/>
              <a:gd name="connsiteX5" fmla="*/ 64993 w 11873192"/>
              <a:gd name="connsiteY5" fmla="*/ 6840066 h 6857996"/>
              <a:gd name="connsiteX6" fmla="*/ 0 w 11873192"/>
              <a:gd name="connsiteY6" fmla="*/ 3034551 h 6857996"/>
              <a:gd name="connsiteX0" fmla="*/ 0 w 11816548"/>
              <a:gd name="connsiteY0" fmla="*/ 2905079 h 6857996"/>
              <a:gd name="connsiteX1" fmla="*/ 1971859 w 11816548"/>
              <a:gd name="connsiteY1" fmla="*/ 0 h 6857996"/>
              <a:gd name="connsiteX2" fmla="*/ 9653812 w 11816548"/>
              <a:gd name="connsiteY2" fmla="*/ 0 h 6857996"/>
              <a:gd name="connsiteX3" fmla="*/ 11816548 w 11816548"/>
              <a:gd name="connsiteY3" fmla="*/ 3428998 h 6857996"/>
              <a:gd name="connsiteX4" fmla="*/ 9026283 w 11816548"/>
              <a:gd name="connsiteY4" fmla="*/ 6857996 h 6857996"/>
              <a:gd name="connsiteX5" fmla="*/ 8349 w 11816548"/>
              <a:gd name="connsiteY5" fmla="*/ 6840066 h 6857996"/>
              <a:gd name="connsiteX6" fmla="*/ 0 w 11816548"/>
              <a:gd name="connsiteY6" fmla="*/ 2905079 h 6857996"/>
              <a:gd name="connsiteX0" fmla="*/ 0 w 11816548"/>
              <a:gd name="connsiteY0" fmla="*/ 2905079 h 6864342"/>
              <a:gd name="connsiteX1" fmla="*/ 1971859 w 11816548"/>
              <a:gd name="connsiteY1" fmla="*/ 0 h 6864342"/>
              <a:gd name="connsiteX2" fmla="*/ 9653812 w 11816548"/>
              <a:gd name="connsiteY2" fmla="*/ 0 h 6864342"/>
              <a:gd name="connsiteX3" fmla="*/ 11816548 w 11816548"/>
              <a:gd name="connsiteY3" fmla="*/ 3428998 h 6864342"/>
              <a:gd name="connsiteX4" fmla="*/ 9026283 w 11816548"/>
              <a:gd name="connsiteY4" fmla="*/ 6857996 h 6864342"/>
              <a:gd name="connsiteX5" fmla="*/ 8349 w 11816548"/>
              <a:gd name="connsiteY5" fmla="*/ 6864342 h 6864342"/>
              <a:gd name="connsiteX6" fmla="*/ 0 w 11816548"/>
              <a:gd name="connsiteY6" fmla="*/ 2905079 h 686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16548" h="6864342">
                <a:moveTo>
                  <a:pt x="0" y="2905079"/>
                </a:moveTo>
                <a:lnTo>
                  <a:pt x="1971859" y="0"/>
                </a:lnTo>
                <a:lnTo>
                  <a:pt x="9653812" y="0"/>
                </a:lnTo>
                <a:lnTo>
                  <a:pt x="11816548" y="3428998"/>
                </a:lnTo>
                <a:lnTo>
                  <a:pt x="9026283" y="6857996"/>
                </a:lnTo>
                <a:lnTo>
                  <a:pt x="8349" y="6864342"/>
                </a:lnTo>
                <a:lnTo>
                  <a:pt x="0" y="2905079"/>
                </a:ln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NL"/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4083292E-7C16-A1E4-1BF2-C9B01B68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64" y="485881"/>
            <a:ext cx="5435600" cy="16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5" orient="horz" pos="68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48959E73-46A6-6EDB-9E17-5FB424509F08}"/>
              </a:ext>
            </a:extLst>
          </p:cNvPr>
          <p:cNvSpPr/>
          <p:nvPr userDrawn="1"/>
        </p:nvSpPr>
        <p:spPr>
          <a:xfrm>
            <a:off x="5666694" y="0"/>
            <a:ext cx="6522912" cy="6234838"/>
          </a:xfrm>
          <a:custGeom>
            <a:avLst/>
            <a:gdLst>
              <a:gd name="connsiteX0" fmla="*/ 0 w 6522912"/>
              <a:gd name="connsiteY0" fmla="*/ 0 h 6234838"/>
              <a:gd name="connsiteX1" fmla="*/ 6514693 w 6522912"/>
              <a:gd name="connsiteY1" fmla="*/ 0 h 6234838"/>
              <a:gd name="connsiteX2" fmla="*/ 6522912 w 6522912"/>
              <a:gd name="connsiteY2" fmla="*/ 6234838 h 6234838"/>
              <a:gd name="connsiteX3" fmla="*/ 5046437 w 6522912"/>
              <a:gd name="connsiteY3" fmla="*/ 6234838 h 6234838"/>
              <a:gd name="connsiteX4" fmla="*/ 0 w 6522912"/>
              <a:gd name="connsiteY4" fmla="*/ 0 h 623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2912" h="6234838">
                <a:moveTo>
                  <a:pt x="0" y="0"/>
                </a:moveTo>
                <a:lnTo>
                  <a:pt x="6514693" y="0"/>
                </a:lnTo>
                <a:lnTo>
                  <a:pt x="6522912" y="6234838"/>
                </a:lnTo>
                <a:lnTo>
                  <a:pt x="5046437" y="6234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9E49-9ABF-990F-37EE-117B14712F9E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6A0698B-621A-46FA-893C-03D5B835DA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795" y="520190"/>
            <a:ext cx="5186834" cy="1710896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tx2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7493246-AEDA-CD4B-1027-DFEED3778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5" y="2231087"/>
            <a:ext cx="5186834" cy="3481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45127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48959E73-46A6-6EDB-9E17-5FB424509F08}"/>
              </a:ext>
            </a:extLst>
          </p:cNvPr>
          <p:cNvSpPr/>
          <p:nvPr userDrawn="1"/>
        </p:nvSpPr>
        <p:spPr>
          <a:xfrm>
            <a:off x="5666694" y="0"/>
            <a:ext cx="6522912" cy="6234838"/>
          </a:xfrm>
          <a:custGeom>
            <a:avLst/>
            <a:gdLst>
              <a:gd name="connsiteX0" fmla="*/ 0 w 6522912"/>
              <a:gd name="connsiteY0" fmla="*/ 0 h 6234838"/>
              <a:gd name="connsiteX1" fmla="*/ 6514693 w 6522912"/>
              <a:gd name="connsiteY1" fmla="*/ 0 h 6234838"/>
              <a:gd name="connsiteX2" fmla="*/ 6522912 w 6522912"/>
              <a:gd name="connsiteY2" fmla="*/ 6234838 h 6234838"/>
              <a:gd name="connsiteX3" fmla="*/ 5046437 w 6522912"/>
              <a:gd name="connsiteY3" fmla="*/ 6234838 h 6234838"/>
              <a:gd name="connsiteX4" fmla="*/ 0 w 6522912"/>
              <a:gd name="connsiteY4" fmla="*/ 0 h 623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22912" h="6234838">
                <a:moveTo>
                  <a:pt x="0" y="0"/>
                </a:moveTo>
                <a:lnTo>
                  <a:pt x="6514693" y="0"/>
                </a:lnTo>
                <a:lnTo>
                  <a:pt x="6522912" y="6234838"/>
                </a:lnTo>
                <a:lnTo>
                  <a:pt x="5046437" y="62348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939E49-9ABF-990F-37EE-117B14712F9E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329258-CF34-0D5F-0C51-3E0A6E39D5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794" y="520190"/>
            <a:ext cx="11454411" cy="831532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bg1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76912DA-18E2-97C3-70B3-9CB7C1BDB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5" y="1440222"/>
            <a:ext cx="11454410" cy="18522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8067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9E49-9ABF-990F-37EE-117B14712F9E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A6AF8B87-DE9B-9B62-AC36-75A631362E3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094164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21438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7">
            <a:extLst>
              <a:ext uri="{FF2B5EF4-FFF2-40B4-BE49-F238E27FC236}">
                <a16:creationId xmlns:a16="http://schemas.microsoft.com/office/drawing/2014/main" id="{E32ED84C-0FDF-18D9-21FC-C63C6531117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15420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92B4E66-1EDE-24A1-77B9-820B97EB8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03" t="2459" r="6203" b="2459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B3B3B3-FBC2-0F72-C72C-855893A57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133" y="1908308"/>
            <a:ext cx="10847448" cy="4267200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lnSpc>
                <a:spcPct val="80000"/>
              </a:lnSpc>
              <a:defRPr lang="en-NL" sz="23500" b="1" kern="1200" cap="all" baseline="0" dirty="0">
                <a:solidFill>
                  <a:schemeClr val="bg1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Thanks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286363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7B81AD0-068D-6AD9-879D-AD8D7D3FC2E5}"/>
              </a:ext>
            </a:extLst>
          </p:cNvPr>
          <p:cNvSpPr/>
          <p:nvPr userDrawn="1"/>
        </p:nvSpPr>
        <p:spPr>
          <a:xfrm flipV="1">
            <a:off x="-32737" y="0"/>
            <a:ext cx="12230367" cy="6858000"/>
          </a:xfrm>
          <a:custGeom>
            <a:avLst/>
            <a:gdLst>
              <a:gd name="connsiteX0" fmla="*/ 8398 w 12230367"/>
              <a:gd name="connsiteY0" fmla="*/ 6858000 h 6858000"/>
              <a:gd name="connsiteX1" fmla="*/ 12230367 w 12230367"/>
              <a:gd name="connsiteY1" fmla="*/ 6858000 h 6858000"/>
              <a:gd name="connsiteX2" fmla="*/ 6681979 w 12230367"/>
              <a:gd name="connsiteY2" fmla="*/ 0 h 6858000"/>
              <a:gd name="connsiteX3" fmla="*/ 0 w 12230367"/>
              <a:gd name="connsiteY3" fmla="*/ 0 h 6858000"/>
              <a:gd name="connsiteX4" fmla="*/ 8398 w 1223036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367" h="6858000">
                <a:moveTo>
                  <a:pt x="8398" y="6858000"/>
                </a:moveTo>
                <a:lnTo>
                  <a:pt x="12230367" y="6858000"/>
                </a:lnTo>
                <a:lnTo>
                  <a:pt x="6681979" y="0"/>
                </a:lnTo>
                <a:lnTo>
                  <a:pt x="0" y="0"/>
                </a:lnTo>
                <a:lnTo>
                  <a:pt x="8398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619C723-7FB0-26DA-BA29-CC2F058899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309" y="2639726"/>
            <a:ext cx="6213373" cy="3161560"/>
          </a:xfrm>
          <a:noFill/>
        </p:spPr>
        <p:txBody>
          <a:bodyPr anchor="b">
            <a:noAutofit/>
          </a:bodyPr>
          <a:lstStyle>
            <a:lvl1pPr marL="0" algn="l" defTabSz="914400" rtl="0" eaLnBrk="1" latinLnBrk="0" hangingPunct="1">
              <a:lnSpc>
                <a:spcPct val="80000"/>
              </a:lnSpc>
              <a:defRPr lang="en-NL" sz="8000" b="0" kern="1200" dirty="0">
                <a:solidFill>
                  <a:schemeClr val="bg2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DF89317B-EBA7-429F-6876-5926614DA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309" y="5812314"/>
            <a:ext cx="8124344" cy="733731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70000"/>
              </a:lnSpc>
              <a:buNone/>
              <a:defRPr lang="en-NL" sz="30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80618A-27C0-960F-4062-012A277AAA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0653" y="5811838"/>
            <a:ext cx="3119206" cy="733425"/>
          </a:xfrm>
        </p:spPr>
        <p:txBody>
          <a:bodyPr>
            <a:noAutofit/>
          </a:bodyPr>
          <a:lstStyle>
            <a:lvl1pPr marL="0" indent="0" algn="r">
              <a:buNone/>
              <a:defRPr lang="en-GB" sz="3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Datum</a:t>
            </a:r>
            <a:endParaRPr lang="en-NL" dirty="0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B8B5FFA-CB7C-4119-29A5-72604F5360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064" y="485881"/>
            <a:ext cx="5435600" cy="16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40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 userDrawn="1">
          <p15:clr>
            <a:srgbClr val="FBAE40"/>
          </p15:clr>
        </p15:guide>
        <p15:guide id="4" orient="horz" pos="51" userDrawn="1">
          <p15:clr>
            <a:srgbClr val="FBAE40"/>
          </p15:clr>
        </p15:guide>
        <p15:guide id="5" orient="horz" pos="66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BF6A04D-7306-60DD-FFD6-076ECDB690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393" y="573198"/>
            <a:ext cx="10901426" cy="766667"/>
          </a:xfrm>
        </p:spPr>
        <p:txBody>
          <a:bodyPr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5000" b="0" kern="1200" dirty="0">
                <a:solidFill>
                  <a:schemeClr val="bg1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D37EB-641C-0266-4723-EA6BC8291A03}"/>
              </a:ext>
            </a:extLst>
          </p:cNvPr>
          <p:cNvSpPr/>
          <p:nvPr userDrawn="1"/>
        </p:nvSpPr>
        <p:spPr>
          <a:xfrm>
            <a:off x="-1" y="1651764"/>
            <a:ext cx="3057194" cy="444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A58AAD-93FD-9CFF-88E9-A042EEE944DD}"/>
              </a:ext>
            </a:extLst>
          </p:cNvPr>
          <p:cNvSpPr/>
          <p:nvPr userDrawn="1"/>
        </p:nvSpPr>
        <p:spPr>
          <a:xfrm>
            <a:off x="3054066" y="1651764"/>
            <a:ext cx="3057194" cy="444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E82FA5-C802-76A1-31B2-F4572A4F87C9}"/>
              </a:ext>
            </a:extLst>
          </p:cNvPr>
          <p:cNvSpPr/>
          <p:nvPr userDrawn="1"/>
        </p:nvSpPr>
        <p:spPr>
          <a:xfrm>
            <a:off x="6094436" y="1651764"/>
            <a:ext cx="3057194" cy="444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F8B6B99-A76E-940D-6526-A72BB459271B}"/>
              </a:ext>
            </a:extLst>
          </p:cNvPr>
          <p:cNvSpPr/>
          <p:nvPr userDrawn="1"/>
        </p:nvSpPr>
        <p:spPr>
          <a:xfrm>
            <a:off x="9134807" y="1651764"/>
            <a:ext cx="3057194" cy="444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FDC77B3-389D-D21B-C62B-027E3C7EBC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763" y="1826233"/>
            <a:ext cx="2537163" cy="36440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00:00</a:t>
            </a:r>
            <a:endParaRPr lang="en-NL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8A18BEA-72C7-DD29-7591-6DDF891D8D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457" y="2268858"/>
            <a:ext cx="2530608" cy="366427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200" b="0">
                <a:solidFill>
                  <a:schemeClr val="tx2"/>
                </a:solidFill>
                <a:latin typeface="Anton" pitchFamily="2" charset="77"/>
              </a:defRPr>
            </a:lvl1pPr>
          </a:lstStyle>
          <a:p>
            <a:pPr lvl="0"/>
            <a:r>
              <a:rPr lang="en-GB" dirty="0"/>
              <a:t>COACHING LOREM IPSUM </a:t>
            </a:r>
            <a:br>
              <a:rPr lang="en-GB" dirty="0"/>
            </a:br>
            <a:r>
              <a:rPr lang="en-GB" dirty="0"/>
              <a:t>DOLOR SIT AMET CONSEC TE TUR ADIPIS CING ELIT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1F6E4046-040A-2542-F801-5CFD153EFE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4812" y="1826233"/>
            <a:ext cx="2552946" cy="36440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00:00</a:t>
            </a:r>
            <a:endParaRPr lang="en-NL" dirty="0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6DEB9359-DE20-3578-FD2B-9784979B4A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5506" y="2268858"/>
            <a:ext cx="2546350" cy="366427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200" b="0">
                <a:solidFill>
                  <a:schemeClr val="tx2"/>
                </a:solidFill>
                <a:latin typeface="Anton" pitchFamily="2" charset="77"/>
              </a:defRPr>
            </a:lvl1pPr>
          </a:lstStyle>
          <a:p>
            <a:pPr lvl="0"/>
            <a:r>
              <a:rPr lang="en-GB" dirty="0"/>
              <a:t>COACHING LOREM IPSUM </a:t>
            </a:r>
            <a:br>
              <a:rPr lang="en-GB" dirty="0"/>
            </a:br>
            <a:r>
              <a:rPr lang="en-GB" dirty="0"/>
              <a:t>DOLOR SIT AMET CONSEC TE TUR ADIPIS CING ELIT</a:t>
            </a: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5E09AEB8-0C64-9DF3-5E21-E39B247177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9317" y="1826233"/>
            <a:ext cx="2552946" cy="36440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00:00</a:t>
            </a:r>
            <a:endParaRPr lang="en-NL" dirty="0"/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8E4EB12C-AD9D-CFDC-09AC-14A76DD3FA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011" y="2268858"/>
            <a:ext cx="2546350" cy="366427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200" b="0">
                <a:solidFill>
                  <a:schemeClr val="tx2"/>
                </a:solidFill>
                <a:latin typeface="Anton" pitchFamily="2" charset="77"/>
              </a:defRPr>
            </a:lvl1pPr>
          </a:lstStyle>
          <a:p>
            <a:pPr lvl="0"/>
            <a:r>
              <a:rPr lang="en-GB" dirty="0"/>
              <a:t>COACHING LOREM IPSUM </a:t>
            </a:r>
            <a:br>
              <a:rPr lang="en-GB" dirty="0"/>
            </a:br>
            <a:r>
              <a:rPr lang="en-GB" dirty="0"/>
              <a:t>DOLOR SIT AMET CONSEC TE TUR ADIPIS CING ELIT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B95FA399-A3E7-223B-537A-BBF7B17F1C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0813" y="1826233"/>
            <a:ext cx="2552946" cy="364408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00:00</a:t>
            </a:r>
            <a:endParaRPr lang="en-NL" dirty="0"/>
          </a:p>
        </p:txBody>
      </p:sp>
      <p:sp>
        <p:nvSpPr>
          <p:cNvPr id="45" name="Text Placeholder 34">
            <a:extLst>
              <a:ext uri="{FF2B5EF4-FFF2-40B4-BE49-F238E27FC236}">
                <a16:creationId xmlns:a16="http://schemas.microsoft.com/office/drawing/2014/main" id="{1C7B36BC-B9CE-DFE2-4A06-ED8448C358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21507" y="2268858"/>
            <a:ext cx="2546350" cy="3664273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200" b="0">
                <a:solidFill>
                  <a:schemeClr val="tx2"/>
                </a:solidFill>
                <a:latin typeface="Anton" pitchFamily="2" charset="77"/>
              </a:defRPr>
            </a:lvl1pPr>
          </a:lstStyle>
          <a:p>
            <a:pPr lvl="0"/>
            <a:r>
              <a:rPr lang="en-GB" dirty="0"/>
              <a:t>COACHING LOREM IPSUM </a:t>
            </a:r>
            <a:br>
              <a:rPr lang="en-GB" dirty="0"/>
            </a:br>
            <a:r>
              <a:rPr lang="en-GB" dirty="0"/>
              <a:t>DOLOR SIT AMET CONSEC TE TUR ADIPIS CING ELIT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D3CED9-8F81-EE91-3A6E-5C953A2F7E27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7" name="Picture 46" descr="Background pattern&#10;&#10;Description automatically generated">
            <a:extLst>
              <a:ext uri="{FF2B5EF4-FFF2-40B4-BE49-F238E27FC236}">
                <a16:creationId xmlns:a16="http://schemas.microsoft.com/office/drawing/2014/main" id="{A01B5210-CF9E-C419-B84D-77B9D1412F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03" t="41819" r="6203" b="47591"/>
          <a:stretch/>
        </p:blipFill>
        <p:spPr>
          <a:xfrm>
            <a:off x="-1" y="6094164"/>
            <a:ext cx="12192001" cy="76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4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oofdstu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7A6EB5-E402-3A94-22BB-0C8045031AC7}"/>
              </a:ext>
            </a:extLst>
          </p:cNvPr>
          <p:cNvSpPr/>
          <p:nvPr userDrawn="1"/>
        </p:nvSpPr>
        <p:spPr>
          <a:xfrm>
            <a:off x="6093600" y="0"/>
            <a:ext cx="6098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8280DCE-9357-E3B4-2C95-00B372A25AF8}"/>
              </a:ext>
            </a:extLst>
          </p:cNvPr>
          <p:cNvSpPr/>
          <p:nvPr userDrawn="1"/>
        </p:nvSpPr>
        <p:spPr>
          <a:xfrm>
            <a:off x="993898" y="-8347"/>
            <a:ext cx="5106262" cy="6866347"/>
          </a:xfrm>
          <a:custGeom>
            <a:avLst/>
            <a:gdLst>
              <a:gd name="connsiteX0" fmla="*/ 1314670 w 5106262"/>
              <a:gd name="connsiteY0" fmla="*/ 0 h 6866347"/>
              <a:gd name="connsiteX1" fmla="*/ 3815104 w 5106262"/>
              <a:gd name="connsiteY1" fmla="*/ 0 h 6866347"/>
              <a:gd name="connsiteX2" fmla="*/ 5099697 w 5106262"/>
              <a:gd name="connsiteY2" fmla="*/ 1886076 h 6866347"/>
              <a:gd name="connsiteX3" fmla="*/ 5106262 w 5106262"/>
              <a:gd name="connsiteY3" fmla="*/ 6866347 h 6866347"/>
              <a:gd name="connsiteX4" fmla="*/ 3860615 w 5106262"/>
              <a:gd name="connsiteY4" fmla="*/ 6866347 h 6866347"/>
              <a:gd name="connsiteX5" fmla="*/ 0 w 5106262"/>
              <a:gd name="connsiteY5" fmla="*/ 2096586 h 6866347"/>
              <a:gd name="connsiteX6" fmla="*/ 1314670 w 5106262"/>
              <a:gd name="connsiteY6" fmla="*/ 0 h 686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6262" h="6866347">
                <a:moveTo>
                  <a:pt x="1314670" y="0"/>
                </a:moveTo>
                <a:lnTo>
                  <a:pt x="3815104" y="0"/>
                </a:lnTo>
                <a:lnTo>
                  <a:pt x="5099697" y="1886076"/>
                </a:lnTo>
                <a:lnTo>
                  <a:pt x="5106262" y="6866347"/>
                </a:lnTo>
                <a:lnTo>
                  <a:pt x="3860615" y="6866347"/>
                </a:lnTo>
                <a:lnTo>
                  <a:pt x="0" y="2096586"/>
                </a:lnTo>
                <a:lnTo>
                  <a:pt x="131467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EED4EEB-34EE-B5B5-66BC-0FD499331874}"/>
              </a:ext>
            </a:extLst>
          </p:cNvPr>
          <p:cNvSpPr/>
          <p:nvPr userDrawn="1"/>
        </p:nvSpPr>
        <p:spPr>
          <a:xfrm>
            <a:off x="6093606" y="-16933"/>
            <a:ext cx="5099707" cy="6874933"/>
          </a:xfrm>
          <a:custGeom>
            <a:avLst/>
            <a:gdLst>
              <a:gd name="connsiteX0" fmla="*/ 3780739 w 5099707"/>
              <a:gd name="connsiteY0" fmla="*/ 0 h 6874933"/>
              <a:gd name="connsiteX1" fmla="*/ 5099707 w 5099707"/>
              <a:gd name="connsiteY1" fmla="*/ 2092298 h 6874933"/>
              <a:gd name="connsiteX2" fmla="*/ 1249555 w 5099707"/>
              <a:gd name="connsiteY2" fmla="*/ 6874933 h 6874933"/>
              <a:gd name="connsiteX3" fmla="*/ 6565 w 5099707"/>
              <a:gd name="connsiteY3" fmla="*/ 6874933 h 6874933"/>
              <a:gd name="connsiteX4" fmla="*/ 0 w 5099707"/>
              <a:gd name="connsiteY4" fmla="*/ 1894662 h 6874933"/>
              <a:gd name="connsiteX5" fmla="*/ 1280295 w 5099707"/>
              <a:gd name="connsiteY5" fmla="*/ 4298 h 6874933"/>
              <a:gd name="connsiteX6" fmla="*/ 3780739 w 5099707"/>
              <a:gd name="connsiteY6" fmla="*/ 0 h 68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99707" h="6874933">
                <a:moveTo>
                  <a:pt x="3780739" y="0"/>
                </a:moveTo>
                <a:lnTo>
                  <a:pt x="5099707" y="2092298"/>
                </a:lnTo>
                <a:lnTo>
                  <a:pt x="1249555" y="6874933"/>
                </a:lnTo>
                <a:lnTo>
                  <a:pt x="6565" y="6874933"/>
                </a:lnTo>
                <a:lnTo>
                  <a:pt x="0" y="1894662"/>
                </a:lnTo>
                <a:lnTo>
                  <a:pt x="1280295" y="4298"/>
                </a:lnTo>
                <a:lnTo>
                  <a:pt x="378073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C7810-0A74-F296-5D49-0B6B463905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50" y="1749696"/>
            <a:ext cx="10515600" cy="2852737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144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HOOFDSTUK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EF690-B1BB-F335-6538-C23F69E95AE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4195279"/>
            <a:ext cx="10515600" cy="89006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41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CF1FA87-6F4F-8B9D-5045-77237B24250C}"/>
              </a:ext>
            </a:extLst>
          </p:cNvPr>
          <p:cNvSpPr/>
          <p:nvPr userDrawn="1"/>
        </p:nvSpPr>
        <p:spPr>
          <a:xfrm>
            <a:off x="6096000" y="0"/>
            <a:ext cx="6096000" cy="6094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9E3E9AE-91F9-B339-22EB-711CAEE3D2AC}"/>
              </a:ext>
            </a:extLst>
          </p:cNvPr>
          <p:cNvSpPr/>
          <p:nvPr userDrawn="1"/>
        </p:nvSpPr>
        <p:spPr>
          <a:xfrm flipH="1">
            <a:off x="7986199" y="-4332"/>
            <a:ext cx="4205801" cy="6098495"/>
          </a:xfrm>
          <a:custGeom>
            <a:avLst/>
            <a:gdLst>
              <a:gd name="connsiteX0" fmla="*/ 4205801 w 4205801"/>
              <a:gd name="connsiteY0" fmla="*/ 0 h 6098495"/>
              <a:gd name="connsiteX1" fmla="*/ 0 w 4205801"/>
              <a:gd name="connsiteY1" fmla="*/ 0 h 6098495"/>
              <a:gd name="connsiteX2" fmla="*/ 0 w 4205801"/>
              <a:gd name="connsiteY2" fmla="*/ 6098495 h 6098495"/>
              <a:gd name="connsiteX3" fmla="*/ 2811266 w 4205801"/>
              <a:gd name="connsiteY3" fmla="*/ 6098495 h 6098495"/>
              <a:gd name="connsiteX4" fmla="*/ 1437281 w 4205801"/>
              <a:gd name="connsiteY4" fmla="*/ 4391740 h 6098495"/>
              <a:gd name="connsiteX5" fmla="*/ 4205801 w 4205801"/>
              <a:gd name="connsiteY5" fmla="*/ 0 h 609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5801" h="6098495">
                <a:moveTo>
                  <a:pt x="4205801" y="0"/>
                </a:moveTo>
                <a:lnTo>
                  <a:pt x="0" y="0"/>
                </a:lnTo>
                <a:lnTo>
                  <a:pt x="0" y="6098495"/>
                </a:lnTo>
                <a:lnTo>
                  <a:pt x="2811266" y="6098495"/>
                </a:lnTo>
                <a:lnTo>
                  <a:pt x="1437281" y="4391740"/>
                </a:lnTo>
                <a:lnTo>
                  <a:pt x="420580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550FF-91A3-F2CF-444D-EB3C019B1C27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F6A04D-7306-60DD-FFD6-076ECDB690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22798" y="520190"/>
            <a:ext cx="5186834" cy="1710896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bg1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18D467B-9948-7C95-C5F9-5ABD4410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2798" y="2231087"/>
            <a:ext cx="5186834" cy="3481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E1515-97C9-168A-57B0-0300942107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220" y="0"/>
            <a:ext cx="6097219" cy="609441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4717 w 10000"/>
              <a:gd name="connsiteY1" fmla="*/ 1065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4282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4479 h 10000"/>
              <a:gd name="connsiteX1" fmla="*/ 4282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4479 h 10000"/>
              <a:gd name="connsiteX0" fmla="*/ 0 w 10022"/>
              <a:gd name="connsiteY0" fmla="*/ 5240 h 10000"/>
              <a:gd name="connsiteX1" fmla="*/ 4304 w 10022"/>
              <a:gd name="connsiteY1" fmla="*/ 0 h 10000"/>
              <a:gd name="connsiteX2" fmla="*/ 10022 w 10022"/>
              <a:gd name="connsiteY2" fmla="*/ 0 h 10000"/>
              <a:gd name="connsiteX3" fmla="*/ 10022 w 10022"/>
              <a:gd name="connsiteY3" fmla="*/ 10000 h 10000"/>
              <a:gd name="connsiteX4" fmla="*/ 22 w 10022"/>
              <a:gd name="connsiteY4" fmla="*/ 10000 h 10000"/>
              <a:gd name="connsiteX5" fmla="*/ 0 w 10022"/>
              <a:gd name="connsiteY5" fmla="*/ 5240 h 10000"/>
              <a:gd name="connsiteX0" fmla="*/ 109 w 10001"/>
              <a:gd name="connsiteY0" fmla="*/ 6262 h 10000"/>
              <a:gd name="connsiteX1" fmla="*/ 4283 w 10001"/>
              <a:gd name="connsiteY1" fmla="*/ 0 h 10000"/>
              <a:gd name="connsiteX2" fmla="*/ 10001 w 10001"/>
              <a:gd name="connsiteY2" fmla="*/ 0 h 10000"/>
              <a:gd name="connsiteX3" fmla="*/ 10001 w 10001"/>
              <a:gd name="connsiteY3" fmla="*/ 10000 h 10000"/>
              <a:gd name="connsiteX4" fmla="*/ 1 w 10001"/>
              <a:gd name="connsiteY4" fmla="*/ 10000 h 10000"/>
              <a:gd name="connsiteX5" fmla="*/ 109 w 10001"/>
              <a:gd name="connsiteY5" fmla="*/ 6262 h 10000"/>
              <a:gd name="connsiteX0" fmla="*/ 1 w 10002"/>
              <a:gd name="connsiteY0" fmla="*/ 7088 h 10000"/>
              <a:gd name="connsiteX1" fmla="*/ 4284 w 10002"/>
              <a:gd name="connsiteY1" fmla="*/ 0 h 10000"/>
              <a:gd name="connsiteX2" fmla="*/ 10002 w 10002"/>
              <a:gd name="connsiteY2" fmla="*/ 0 h 10000"/>
              <a:gd name="connsiteX3" fmla="*/ 10002 w 10002"/>
              <a:gd name="connsiteY3" fmla="*/ 10000 h 10000"/>
              <a:gd name="connsiteX4" fmla="*/ 2 w 10002"/>
              <a:gd name="connsiteY4" fmla="*/ 10000 h 10000"/>
              <a:gd name="connsiteX5" fmla="*/ 1 w 10002"/>
              <a:gd name="connsiteY5" fmla="*/ 7088 h 10000"/>
              <a:gd name="connsiteX0" fmla="*/ 1 w 10002"/>
              <a:gd name="connsiteY0" fmla="*/ 6457 h 10000"/>
              <a:gd name="connsiteX1" fmla="*/ 4284 w 10002"/>
              <a:gd name="connsiteY1" fmla="*/ 0 h 10000"/>
              <a:gd name="connsiteX2" fmla="*/ 10002 w 10002"/>
              <a:gd name="connsiteY2" fmla="*/ 0 h 10000"/>
              <a:gd name="connsiteX3" fmla="*/ 10002 w 10002"/>
              <a:gd name="connsiteY3" fmla="*/ 10000 h 10000"/>
              <a:gd name="connsiteX4" fmla="*/ 2 w 10002"/>
              <a:gd name="connsiteY4" fmla="*/ 10000 h 10000"/>
              <a:gd name="connsiteX5" fmla="*/ 1 w 10002"/>
              <a:gd name="connsiteY5" fmla="*/ 645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2" h="10000">
                <a:moveTo>
                  <a:pt x="1" y="6457"/>
                </a:moveTo>
                <a:lnTo>
                  <a:pt x="4284" y="0"/>
                </a:ln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5" y="8413"/>
                  <a:pt x="8" y="8044"/>
                  <a:pt x="1" y="6457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4335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6C84DD5-C8B3-4D40-C4D8-7597824DDC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094164"/>
          </a:xfrm>
          <a:solidFill>
            <a:schemeClr val="accent2">
              <a:lumMod val="90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E550FF-91A3-F2CF-444D-EB3C019B1C27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F6A04D-7306-60DD-FFD6-076ECDB690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795" y="520190"/>
            <a:ext cx="5186834" cy="1710896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tx2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18D467B-9948-7C95-C5F9-5ABD4410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5" y="2231087"/>
            <a:ext cx="5186834" cy="3481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E550FF-91A3-F2CF-444D-EB3C019B1C2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F6A04D-7306-60DD-FFD6-076ECDB690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794" y="520190"/>
            <a:ext cx="11454411" cy="831532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tx2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18D467B-9948-7C95-C5F9-5ABD4410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5" y="1440222"/>
            <a:ext cx="11454410" cy="18522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28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9E49-9ABF-990F-37EE-117B14712F9E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F6A04D-7306-60DD-FFD6-076ECDB690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794" y="520190"/>
            <a:ext cx="11454411" cy="831532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accent2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18D467B-9948-7C95-C5F9-5ABD4410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5" y="1440222"/>
            <a:ext cx="11454410" cy="18522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1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939E49-9ABF-990F-37EE-117B14712F9E}"/>
              </a:ext>
            </a:extLst>
          </p:cNvPr>
          <p:cNvSpPr/>
          <p:nvPr userDrawn="1"/>
        </p:nvSpPr>
        <p:spPr>
          <a:xfrm>
            <a:off x="0" y="6094164"/>
            <a:ext cx="12192000" cy="763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1BFB-3E3D-5768-B622-ACD203CA7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6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BF6A04D-7306-60DD-FFD6-076ECDB690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794" y="520190"/>
            <a:ext cx="11454411" cy="831532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defRPr lang="en-NL" sz="6000" b="0" kern="1200" dirty="0">
                <a:solidFill>
                  <a:schemeClr val="tx2"/>
                </a:solidFill>
                <a:latin typeface="Anton" pitchFamily="2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</a:t>
            </a:r>
            <a:endParaRPr lang="en-NL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18D467B-9948-7C95-C5F9-5ABD44106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5" y="1440222"/>
            <a:ext cx="11454410" cy="185225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kumimoji="0" lang="en-NL" sz="16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to edit Master subtitle style</a:t>
            </a:r>
            <a:endParaRPr lang="en-NL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9450665D-5AFF-B92B-C65D-2212FE47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543"/>
          <a:stretch/>
        </p:blipFill>
        <p:spPr>
          <a:xfrm>
            <a:off x="10587632" y="5384709"/>
            <a:ext cx="1235573" cy="11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5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2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5D999-9153-5B6C-84CA-C64ABB424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3F147-774C-45B4-0DD4-033B72911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3401E-46C0-190E-4C85-09F29EFBC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EBF8FA7F-8854-344E-844F-B4586AE2D01B}" type="datetimeFigureOut">
              <a:rPr lang="en-NL" smtClean="0"/>
              <a:pPr/>
              <a:t>3/30/23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781A5-76B9-097D-AABD-604D063EC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endParaRPr lang="en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E0587-BFE5-A7B7-06A0-86313F3A4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87E6CF7-1EAD-5B42-9C0C-2ED3A26DE691}" type="slidenum">
              <a:rPr lang="en-NL" smtClean="0"/>
              <a:pPr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785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8" r:id="rId2"/>
    <p:sldLayoutId id="2147483671" r:id="rId3"/>
    <p:sldLayoutId id="2147483651" r:id="rId4"/>
    <p:sldLayoutId id="2147483666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50" r:id="rId13"/>
    <p:sldLayoutId id="2147483667" r:id="rId14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4400" b="1" kern="1200">
          <a:solidFill>
            <a:schemeClr val="tx1"/>
          </a:solidFill>
          <a:latin typeface="Anton" pitchFamily="2" charset="77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ranklin Gothic Medium" panose="020B0603020102020204" pitchFamily="34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Medium" panose="020B0603020102020204" pitchFamily="34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Medium" panose="020B0603020102020204" pitchFamily="34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Medium" panose="020B0603020102020204" pitchFamily="34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qUvZOqDw4&amp;t=48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person, person, standing&#10;&#10;Description automatically generated">
            <a:extLst>
              <a:ext uri="{FF2B5EF4-FFF2-40B4-BE49-F238E27FC236}">
                <a16:creationId xmlns:a16="http://schemas.microsoft.com/office/drawing/2014/main" id="{F668CE40-42A2-4BD9-4E2E-706A4BCBE0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3896" r="28639" b="49953"/>
          <a:stretch/>
        </p:blipFill>
        <p:spPr>
          <a:xfrm>
            <a:off x="-15073" y="2"/>
            <a:ext cx="11816548" cy="6864342"/>
          </a:xfrm>
          <a:solidFill>
            <a:schemeClr val="bg1"/>
          </a:solidFill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9C62972-0027-75BB-FB6C-DE2C3065E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4" y="485881"/>
            <a:ext cx="5435600" cy="16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4" y="1577010"/>
            <a:ext cx="10465460" cy="4433455"/>
          </a:xfrm>
        </p:spPr>
        <p:txBody>
          <a:bodyPr>
            <a:normAutofit/>
          </a:bodyPr>
          <a:lstStyle/>
          <a:p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Inspraak in eigen hulpvraag (Welling,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A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ansluiten op vragen en oplossingen die de 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cliënten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zelf hebben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V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ersterkt de mogelijkheden, vaardigheden en de eigenwaarde van 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cliënten</a:t>
            </a:r>
            <a:endParaRPr lang="nl-NL" sz="20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H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et activeert de 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cliënten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om hun situatie zelf te verbeteren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E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r </a:t>
            </a: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wordt samengewerkt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met de 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cliënten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bij alle stappen in het hulpproces</a:t>
            </a:r>
          </a:p>
          <a:p>
            <a:endParaRPr lang="nl-NL" sz="2000" dirty="0">
              <a:solidFill>
                <a:srgbClr val="000000"/>
              </a:solidFill>
              <a:latin typeface="Assistant" pitchFamily="2" charset="-79"/>
              <a:cs typeface="Assistant" pitchFamily="2" charset="-79"/>
            </a:endParaRPr>
          </a:p>
          <a:p>
            <a:r>
              <a:rPr lang="nl-NL" sz="2000" b="1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Inspraak in beleid en kwaliteitsverbetering (Welling,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i="1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“A</a:t>
            </a: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lleen door goed naar ouders en </a:t>
            </a:r>
            <a:r>
              <a:rPr lang="nl-NL" sz="2000" b="0" i="1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cliënten</a:t>
            </a: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te luisteren en het </a:t>
            </a:r>
            <a:r>
              <a:rPr lang="nl-NL" sz="2000" b="0" i="1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cliëntenperspectief</a:t>
            </a:r>
            <a:r>
              <a:rPr lang="nl-NL" sz="2000" b="0" i="1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serieus mee te nemen in de ontwikkeling, kan de hulp daadwerkelijk vernieuwen en transformeren”</a:t>
            </a:r>
            <a:endParaRPr lang="nl-NL" sz="2000" i="1" dirty="0">
              <a:solidFill>
                <a:srgbClr val="000000"/>
              </a:solidFill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endParaRPr lang="en-GB" sz="32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94" y="520190"/>
            <a:ext cx="11454411" cy="831532"/>
          </a:xfrm>
        </p:spPr>
        <p:txBody>
          <a:bodyPr/>
          <a:lstStyle/>
          <a:p>
            <a:r>
              <a:rPr lang="en-GB" sz="4000" dirty="0" err="1"/>
              <a:t>Belang</a:t>
            </a:r>
            <a:r>
              <a:rPr lang="en-GB" sz="4000" dirty="0"/>
              <a:t> </a:t>
            </a:r>
            <a:r>
              <a:rPr lang="en-GB" sz="4000" dirty="0" err="1"/>
              <a:t>cliëntenparticipatie</a:t>
            </a:r>
            <a:r>
              <a:rPr lang="en-GB" sz="4000" dirty="0"/>
              <a:t> in de </a:t>
            </a:r>
            <a:r>
              <a:rPr lang="en-GB" sz="4000" dirty="0" err="1"/>
              <a:t>jeugdhulp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283156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FBD4-8CFC-5B5F-0405-92501371D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068" y="957069"/>
            <a:ext cx="7267672" cy="712057"/>
          </a:xfrm>
        </p:spPr>
        <p:txBody>
          <a:bodyPr/>
          <a:lstStyle/>
          <a:p>
            <a:r>
              <a:rPr lang="en-GB" sz="3200" b="0" dirty="0" err="1">
                <a:solidFill>
                  <a:srgbClr val="0145F5"/>
                </a:solidFill>
              </a:rPr>
              <a:t>Inspraak</a:t>
            </a:r>
            <a:r>
              <a:rPr lang="en-GB" sz="3200" b="0" dirty="0">
                <a:solidFill>
                  <a:srgbClr val="0145F5"/>
                </a:solidFill>
              </a:rPr>
              <a:t> </a:t>
            </a:r>
            <a:r>
              <a:rPr lang="en-GB" sz="3200" b="0" dirty="0" err="1">
                <a:solidFill>
                  <a:srgbClr val="0145F5"/>
                </a:solidFill>
              </a:rPr>
              <a:t>meiden</a:t>
            </a:r>
            <a:r>
              <a:rPr lang="en-GB" sz="3200" b="0" dirty="0">
                <a:solidFill>
                  <a:srgbClr val="0145F5"/>
                </a:solidFill>
              </a:rPr>
              <a:t> in eigen </a:t>
            </a:r>
            <a:r>
              <a:rPr lang="en-GB" sz="3200" b="0" dirty="0" err="1">
                <a:solidFill>
                  <a:srgbClr val="0145F5"/>
                </a:solidFill>
              </a:rPr>
              <a:t>coachingstraject</a:t>
            </a:r>
            <a:endParaRPr lang="en-NL" sz="3200" b="0" dirty="0">
              <a:solidFill>
                <a:srgbClr val="0145F5"/>
              </a:solidFill>
            </a:endParaRP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40" y="1802020"/>
            <a:ext cx="6418371" cy="42440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Aanmelding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Matchingsproces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Klik’t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gesprek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Persoonlijke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doelen</a:t>
            </a:r>
            <a:r>
              <a:rPr lang="en-GB" sz="2400" dirty="0">
                <a:solidFill>
                  <a:schemeClr val="tx1"/>
                </a:solidFill>
              </a:rPr>
              <a:t>*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Wekelijkse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evaluatie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02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FBD4-8CFC-5B5F-0405-92501371D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80" y="1103086"/>
            <a:ext cx="8168618" cy="724841"/>
          </a:xfrm>
        </p:spPr>
        <p:txBody>
          <a:bodyPr/>
          <a:lstStyle/>
          <a:p>
            <a:r>
              <a:rPr lang="en-GB" sz="3200" b="0" dirty="0" err="1">
                <a:solidFill>
                  <a:srgbClr val="0145F5"/>
                </a:solidFill>
              </a:rPr>
              <a:t>Inspraak</a:t>
            </a:r>
            <a:r>
              <a:rPr lang="en-GB" sz="3200" b="0" dirty="0">
                <a:solidFill>
                  <a:srgbClr val="0145F5"/>
                </a:solidFill>
              </a:rPr>
              <a:t> </a:t>
            </a:r>
            <a:r>
              <a:rPr lang="en-GB" sz="3200" b="0" dirty="0" err="1">
                <a:solidFill>
                  <a:srgbClr val="0145F5"/>
                </a:solidFill>
              </a:rPr>
              <a:t>meiden</a:t>
            </a:r>
            <a:r>
              <a:rPr lang="en-GB" sz="3200" b="0" dirty="0">
                <a:solidFill>
                  <a:srgbClr val="0145F5"/>
                </a:solidFill>
              </a:rPr>
              <a:t> in </a:t>
            </a:r>
            <a:r>
              <a:rPr lang="en-GB" sz="3200" b="0" dirty="0" err="1">
                <a:solidFill>
                  <a:srgbClr val="0145F5"/>
                </a:solidFill>
              </a:rPr>
              <a:t>beleid</a:t>
            </a:r>
            <a:r>
              <a:rPr lang="en-GB" sz="3200" dirty="0">
                <a:solidFill>
                  <a:srgbClr val="0145F5"/>
                </a:solidFill>
              </a:rPr>
              <a:t>/</a:t>
            </a:r>
            <a:r>
              <a:rPr lang="en-GB" sz="3200" dirty="0" err="1">
                <a:solidFill>
                  <a:srgbClr val="0145F5"/>
                </a:solidFill>
              </a:rPr>
              <a:t>kwaliteitsverbetering</a:t>
            </a:r>
            <a:endParaRPr lang="en-NL" sz="3200" b="0" dirty="0">
              <a:solidFill>
                <a:srgbClr val="0145F5"/>
              </a:solidFill>
            </a:endParaRPr>
          </a:p>
        </p:txBody>
      </p:sp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280" y="2177142"/>
            <a:ext cx="7164120" cy="433977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Effectmeting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individuele</a:t>
            </a:r>
            <a:r>
              <a:rPr lang="en-GB" sz="2400" dirty="0">
                <a:solidFill>
                  <a:schemeClr val="tx1"/>
                </a:solidFill>
              </a:rPr>
              <a:t> coaching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Effectmeting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groepscoaching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Scriptie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onderzoeken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sz="2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1"/>
                </a:solidFill>
              </a:rPr>
              <a:t>Adviesraad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50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347" y="582999"/>
            <a:ext cx="11273306" cy="1889038"/>
          </a:xfrm>
        </p:spPr>
        <p:txBody>
          <a:bodyPr/>
          <a:lstStyle/>
          <a:p>
            <a:r>
              <a:rPr lang="en-GB" sz="4400" b="0" dirty="0" err="1">
                <a:solidFill>
                  <a:srgbClr val="0145F5"/>
                </a:solidFill>
              </a:rPr>
              <a:t>Doelen</a:t>
            </a:r>
            <a:r>
              <a:rPr lang="en-GB" sz="4400" b="0" dirty="0">
                <a:solidFill>
                  <a:srgbClr val="0145F5"/>
                </a:solidFill>
              </a:rPr>
              <a:t> </a:t>
            </a:r>
            <a:r>
              <a:rPr lang="en-GB" sz="4400" b="0" dirty="0" err="1">
                <a:solidFill>
                  <a:srgbClr val="0145F5"/>
                </a:solidFill>
              </a:rPr>
              <a:t>formuleren</a:t>
            </a:r>
            <a:endParaRPr lang="en-NL" sz="3600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Subtitle 17">
            <a:extLst>
              <a:ext uri="{FF2B5EF4-FFF2-40B4-BE49-F238E27FC236}">
                <a16:creationId xmlns:a16="http://schemas.microsoft.com/office/drawing/2014/main" id="{0966DD5D-FAD8-19C0-B3FC-50B005180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347" y="2226458"/>
            <a:ext cx="11859653" cy="215739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Hoe </a:t>
            </a:r>
            <a:r>
              <a:rPr lang="en-GB" sz="320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kan</a:t>
            </a:r>
            <a:r>
              <a:rPr lang="en-GB" sz="320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meer</a:t>
            </a:r>
            <a:r>
              <a:rPr lang="en-GB" sz="320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clientenparticipatie</a:t>
            </a:r>
            <a:r>
              <a:rPr lang="en-GB" sz="320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helpen</a:t>
            </a:r>
            <a:r>
              <a:rPr lang="en-GB" sz="320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in </a:t>
            </a:r>
            <a:r>
              <a:rPr lang="en-GB" sz="320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jullie</a:t>
            </a:r>
            <a:r>
              <a:rPr lang="en-GB" sz="320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werk</a:t>
            </a:r>
            <a:r>
              <a:rPr lang="en-GB" sz="320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?</a:t>
            </a: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Hoe </a:t>
            </a:r>
            <a:r>
              <a:rPr lang="en-GB" sz="3200" b="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zou</a:t>
            </a: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je </a:t>
            </a:r>
            <a:r>
              <a:rPr lang="en-GB" sz="3200" b="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dit</a:t>
            </a: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GB" sz="3200" b="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kunnen</a:t>
            </a: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GB" sz="3200" b="0" dirty="0" err="1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inrichten</a:t>
            </a:r>
            <a:r>
              <a:rPr lang="en-GB" sz="3200" b="0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?</a:t>
            </a:r>
            <a:endParaRPr lang="en-GB" sz="32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5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481" y="1513114"/>
            <a:ext cx="11331038" cy="5486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tx1"/>
                </a:solidFill>
              </a:rPr>
              <a:t>Te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veel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inspraak</a:t>
            </a:r>
            <a:r>
              <a:rPr lang="en-GB" sz="3200" dirty="0">
                <a:solidFill>
                  <a:schemeClr val="tx1"/>
                </a:solidFill>
              </a:rPr>
              <a:t> van </a:t>
            </a:r>
            <a:r>
              <a:rPr lang="en-GB" sz="3200" dirty="0" err="1">
                <a:solidFill>
                  <a:schemeClr val="tx1"/>
                </a:solidFill>
              </a:rPr>
              <a:t>cliënten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bij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hun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hulpvraag</a:t>
            </a:r>
            <a:r>
              <a:rPr lang="en-GB" sz="3200" dirty="0">
                <a:solidFill>
                  <a:schemeClr val="tx1"/>
                </a:solidFill>
              </a:rPr>
              <a:t> is </a:t>
            </a:r>
            <a:r>
              <a:rPr lang="en-GB" sz="3200" dirty="0" err="1">
                <a:solidFill>
                  <a:schemeClr val="tx1"/>
                </a:solidFill>
              </a:rPr>
              <a:t>niet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goed</a:t>
            </a:r>
            <a:endParaRPr lang="en-GB" sz="32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Het is </a:t>
            </a:r>
            <a:r>
              <a:rPr lang="en-GB" sz="3200" dirty="0" err="1">
                <a:solidFill>
                  <a:schemeClr val="tx1"/>
                </a:solidFill>
              </a:rPr>
              <a:t>belangrijk</a:t>
            </a:r>
            <a:r>
              <a:rPr lang="en-GB" sz="3200" dirty="0">
                <a:solidFill>
                  <a:schemeClr val="tx1"/>
                </a:solidFill>
              </a:rPr>
              <a:t> om </a:t>
            </a:r>
            <a:r>
              <a:rPr lang="en-GB" sz="3200" dirty="0" err="1">
                <a:solidFill>
                  <a:schemeClr val="tx1"/>
                </a:solidFill>
              </a:rPr>
              <a:t>ouders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ook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inspraak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te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geven</a:t>
            </a:r>
            <a:r>
              <a:rPr lang="en-GB" sz="3200" dirty="0">
                <a:solidFill>
                  <a:schemeClr val="tx1"/>
                </a:solidFill>
              </a:rPr>
              <a:t> in de </a:t>
            </a:r>
            <a:r>
              <a:rPr lang="en-GB" sz="3200" dirty="0" err="1">
                <a:solidFill>
                  <a:schemeClr val="tx1"/>
                </a:solidFill>
              </a:rPr>
              <a:t>hulpvraag</a:t>
            </a:r>
            <a:r>
              <a:rPr lang="en-GB" sz="3200" dirty="0">
                <a:solidFill>
                  <a:schemeClr val="tx1"/>
                </a:solidFill>
              </a:rPr>
              <a:t> van </a:t>
            </a:r>
            <a:r>
              <a:rPr lang="en-GB" sz="3200" dirty="0" err="1">
                <a:solidFill>
                  <a:schemeClr val="tx1"/>
                </a:solidFill>
              </a:rPr>
              <a:t>hun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kinderen</a:t>
            </a:r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Meiden </a:t>
            </a:r>
            <a:r>
              <a:rPr lang="en-GB" sz="3200" dirty="0" err="1">
                <a:solidFill>
                  <a:schemeClr val="tx1"/>
                </a:solidFill>
              </a:rPr>
              <a:t>hebben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meer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behoefte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aan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inspraak</a:t>
            </a:r>
            <a:r>
              <a:rPr lang="en-GB" sz="3200" dirty="0">
                <a:solidFill>
                  <a:schemeClr val="tx1"/>
                </a:solidFill>
              </a:rPr>
              <a:t> in </a:t>
            </a:r>
            <a:r>
              <a:rPr lang="en-GB" sz="3200" dirty="0" err="1">
                <a:solidFill>
                  <a:schemeClr val="tx1"/>
                </a:solidFill>
              </a:rPr>
              <a:t>hun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hulpvraag</a:t>
            </a:r>
            <a:r>
              <a:rPr lang="en-GB" sz="3200" dirty="0">
                <a:solidFill>
                  <a:schemeClr val="tx1"/>
                </a:solidFill>
              </a:rPr>
              <a:t> dan </a:t>
            </a:r>
            <a:r>
              <a:rPr lang="en-GB" sz="3200" dirty="0" err="1">
                <a:solidFill>
                  <a:schemeClr val="tx1"/>
                </a:solidFill>
              </a:rPr>
              <a:t>jongens</a:t>
            </a:r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3F353-8CA2-159E-3A8D-025C0C468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94" y="520190"/>
            <a:ext cx="11454411" cy="831532"/>
          </a:xfrm>
        </p:spPr>
        <p:txBody>
          <a:bodyPr/>
          <a:lstStyle/>
          <a:p>
            <a:r>
              <a:rPr lang="en-GB" sz="4000" dirty="0" err="1"/>
              <a:t>Stellingen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19783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9E01-49B9-EE85-3430-618A6A6B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590" y="2489579"/>
            <a:ext cx="10847448" cy="3098042"/>
          </a:xfrm>
        </p:spPr>
        <p:txBody>
          <a:bodyPr/>
          <a:lstStyle/>
          <a:p>
            <a:r>
              <a:rPr lang="en-NL" sz="15000">
                <a:latin typeface="Anton" pitchFamily="2" charset="77"/>
              </a:rPr>
              <a:t>THANK</a:t>
            </a:r>
            <a:r>
              <a:rPr lang="nl-NL" sz="15000" dirty="0">
                <a:latin typeface="Anton" pitchFamily="2" charset="77"/>
              </a:rPr>
              <a:t> </a:t>
            </a:r>
            <a:r>
              <a:rPr lang="nl-NL" sz="15000" dirty="0" err="1">
                <a:latin typeface="Anton" pitchFamily="2" charset="77"/>
              </a:rPr>
              <a:t>you</a:t>
            </a:r>
            <a:endParaRPr lang="en-NL" sz="15000" dirty="0">
              <a:latin typeface="Anton" pitchFamily="2" charset="77"/>
            </a:endParaRPr>
          </a:p>
        </p:txBody>
      </p:sp>
      <p:sp useBgFill="1">
        <p:nvSpPr>
          <p:cNvPr id="3" name="Tekstvak 2">
            <a:extLst>
              <a:ext uri="{FF2B5EF4-FFF2-40B4-BE49-F238E27FC236}">
                <a16:creationId xmlns:a16="http://schemas.microsoft.com/office/drawing/2014/main" id="{4B8CC5FF-D53F-52D8-C69E-BA4E97D911CF}"/>
              </a:ext>
            </a:extLst>
          </p:cNvPr>
          <p:cNvSpPr txBox="1"/>
          <p:nvPr/>
        </p:nvSpPr>
        <p:spPr>
          <a:xfrm>
            <a:off x="2953486" y="4936574"/>
            <a:ext cx="5907656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</a:rPr>
              <a:t>Elisa.dejong@elanceacademy.nl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</a:rPr>
              <a:t>Manouk.klijn@elanceacademy.nl</a:t>
            </a:r>
          </a:p>
          <a:p>
            <a:pPr algn="ctr"/>
            <a:endParaRPr lang="nl-NL" sz="2400" b="1" dirty="0">
              <a:solidFill>
                <a:schemeClr val="bg1"/>
              </a:solidFill>
            </a:endParaRPr>
          </a:p>
          <a:p>
            <a:pPr algn="ctr"/>
            <a:r>
              <a:rPr lang="nl-NL" sz="2400" b="1" dirty="0" err="1">
                <a:solidFill>
                  <a:schemeClr val="bg1"/>
                </a:solidFill>
              </a:rPr>
              <a:t>www.elanceacademy.nl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8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AAFA-AAFE-B57C-B88E-BDE9E6C0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41" y="1694278"/>
            <a:ext cx="10515600" cy="2852737"/>
          </a:xfrm>
        </p:spPr>
        <p:txBody>
          <a:bodyPr>
            <a:normAutofit/>
          </a:bodyPr>
          <a:lstStyle/>
          <a:p>
            <a:r>
              <a:rPr lang="nl-NL" sz="3600" b="1" strike="noStrike" dirty="0">
                <a:effectLst/>
                <a:latin typeface="Assistant SemiBold" pitchFamily="2" charset="-79"/>
                <a:cs typeface="Assistant SemiBold" pitchFamily="2" charset="-79"/>
              </a:rPr>
              <a:t>In 2022 heeft ELANCE 812 meiden en jonge vrouwen versterkt. Dit komt neer op 51.744 uren </a:t>
            </a:r>
            <a:r>
              <a:rPr lang="nl-NL" sz="3600" b="1" strike="noStrike" dirty="0">
                <a:effectLst/>
                <a:latin typeface="Assistant SemiBold" pitchFamily="2" charset="-79"/>
                <a:cs typeface="Assistant SemiBold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coaching</a:t>
            </a:r>
            <a:r>
              <a:rPr lang="nl-NL" sz="3600" b="1" strike="noStrike" dirty="0">
                <a:effectLst/>
                <a:latin typeface="Assistant SemiBold" pitchFamily="2" charset="-79"/>
                <a:cs typeface="Assistant SemiBold" pitchFamily="2" charset="-79"/>
              </a:rPr>
              <a:t> per jaar!</a:t>
            </a:r>
            <a:endParaRPr lang="en-NL" sz="3600" b="1" dirty="0">
              <a:latin typeface="Assistant SemiBold" pitchFamily="2" charset="-79"/>
              <a:cs typeface="Assistant SemiBol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340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505" y="685800"/>
            <a:ext cx="10465460" cy="5486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Met </a:t>
            </a:r>
            <a:r>
              <a:rPr lang="en-GB" sz="3200" dirty="0" err="1">
                <a:solidFill>
                  <a:schemeClr val="tx1"/>
                </a:solidFill>
              </a:rPr>
              <a:t>welke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doelgroep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werk</a:t>
            </a:r>
            <a:r>
              <a:rPr lang="en-GB" sz="3200" dirty="0">
                <a:solidFill>
                  <a:schemeClr val="tx1"/>
                </a:solidFill>
              </a:rPr>
              <a:t> je?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1"/>
                </a:solidFill>
              </a:rPr>
              <a:t>Met welk </a:t>
            </a:r>
            <a:r>
              <a:rPr lang="en-GB" sz="3200" dirty="0" err="1">
                <a:solidFill>
                  <a:schemeClr val="tx1"/>
                </a:solidFill>
              </a:rPr>
              <a:t>doel</a:t>
            </a:r>
            <a:r>
              <a:rPr lang="en-GB" sz="3200" dirty="0">
                <a:solidFill>
                  <a:schemeClr val="tx1"/>
                </a:solidFill>
              </a:rPr>
              <a:t> </a:t>
            </a:r>
            <a:r>
              <a:rPr lang="en-GB" sz="3200" dirty="0" err="1">
                <a:solidFill>
                  <a:schemeClr val="tx1"/>
                </a:solidFill>
              </a:rPr>
              <a:t>volg</a:t>
            </a:r>
            <a:r>
              <a:rPr lang="en-GB" sz="3200" dirty="0">
                <a:solidFill>
                  <a:schemeClr val="tx1"/>
                </a:solidFill>
              </a:rPr>
              <a:t> je </a:t>
            </a:r>
            <a:r>
              <a:rPr lang="en-GB" sz="3200" dirty="0" err="1">
                <a:solidFill>
                  <a:schemeClr val="tx1"/>
                </a:solidFill>
              </a:rPr>
              <a:t>deze</a:t>
            </a:r>
            <a:r>
              <a:rPr lang="en-GB" sz="3200" dirty="0">
                <a:solidFill>
                  <a:schemeClr val="tx1"/>
                </a:solidFill>
              </a:rPr>
              <a:t> workshop?</a:t>
            </a:r>
          </a:p>
          <a:p>
            <a:endParaRPr lang="en-GB" sz="32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tx1"/>
                </a:solidFill>
              </a:rPr>
              <a:t>Heb</a:t>
            </a:r>
            <a:r>
              <a:rPr lang="en-GB" sz="3200" dirty="0">
                <a:solidFill>
                  <a:schemeClr val="tx1"/>
                </a:solidFill>
              </a:rPr>
              <a:t> je zin in de workshop? ;)</a:t>
            </a:r>
          </a:p>
        </p:txBody>
      </p:sp>
    </p:spTree>
    <p:extLst>
      <p:ext uri="{BB962C8B-B14F-4D97-AF65-F5344CB8AC3E}">
        <p14:creationId xmlns:p14="http://schemas.microsoft.com/office/powerpoint/2010/main" val="356756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B825ED-AD40-EE69-C96D-6CA8ACE5F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Planning</a:t>
            </a:r>
            <a:endParaRPr lang="en-NL" dirty="0"/>
          </a:p>
        </p:txBody>
      </p:sp>
      <p:sp>
        <p:nvSpPr>
          <p:cNvPr id="5" name="Subtitle 17">
            <a:extLst>
              <a:ext uri="{FF2B5EF4-FFF2-40B4-BE49-F238E27FC236}">
                <a16:creationId xmlns:a16="http://schemas.microsoft.com/office/drawing/2014/main" id="{77AB2F13-AD88-BC93-C55A-3E44BECD2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4" y="1685150"/>
            <a:ext cx="7389750" cy="43509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Het bereiken van de ‘onbereikbare doelgroep’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Cliëntenparticipatie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Koppeling eigen 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Discussie</a:t>
            </a:r>
          </a:p>
        </p:txBody>
      </p:sp>
    </p:spTree>
    <p:extLst>
      <p:ext uri="{BB962C8B-B14F-4D97-AF65-F5344CB8AC3E}">
        <p14:creationId xmlns:p14="http://schemas.microsoft.com/office/powerpoint/2010/main" val="207809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4" y="1616765"/>
            <a:ext cx="11584667" cy="44334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Slechts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4,5% (!) van alle meiden in Nederland wordt binnen het jongerenwerk bereikt (Kooijman et al., 2011; Sonneveld, Metz, &amp; Manders, 2019)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</a:br>
            <a:endParaRPr lang="nl-NL" sz="20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Voor een langere tijd alleen aandacht voor ‘jongens problematiek’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(Zuurmond, 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Geary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, &amp; Ross, 2012). </a:t>
            </a:r>
            <a:b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</a:br>
            <a:endParaRPr lang="nl-NL" sz="20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Internaliserende problematiek van meiden minder zichtbaar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(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Andiel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, </a:t>
            </a:r>
            <a:r>
              <a:rPr lang="nl-NL" sz="2000" b="0" i="0" u="none" strike="noStrike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Bakir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&amp; Van Geffen, 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b="0" i="0" u="none" strike="noStrike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br>
              <a:rPr lang="nl-NL" sz="18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</a:br>
            <a:endParaRPr lang="en-GB" sz="32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94" y="520190"/>
            <a:ext cx="11454411" cy="831532"/>
          </a:xfrm>
        </p:spPr>
        <p:txBody>
          <a:bodyPr/>
          <a:lstStyle/>
          <a:p>
            <a:r>
              <a:rPr lang="en-GB" sz="4000" dirty="0"/>
              <a:t>Het </a:t>
            </a:r>
            <a:r>
              <a:rPr lang="en-GB" sz="4000" dirty="0" err="1"/>
              <a:t>bereik</a:t>
            </a:r>
            <a:r>
              <a:rPr lang="en-GB" sz="4000" dirty="0"/>
              <a:t> van </a:t>
            </a:r>
            <a:r>
              <a:rPr lang="en-GB" sz="4000" dirty="0" err="1"/>
              <a:t>meiden</a:t>
            </a:r>
            <a:r>
              <a:rPr lang="en-GB" sz="4000" dirty="0"/>
              <a:t> in de </a:t>
            </a:r>
            <a:r>
              <a:rPr lang="en-GB" sz="4000" dirty="0" err="1"/>
              <a:t>jeugdhulp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372633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94" y="664286"/>
            <a:ext cx="11454411" cy="831532"/>
          </a:xfrm>
        </p:spPr>
        <p:txBody>
          <a:bodyPr/>
          <a:lstStyle/>
          <a:p>
            <a:r>
              <a:rPr lang="en-GB" sz="4400" dirty="0"/>
              <a:t>Hoe </a:t>
            </a:r>
            <a:r>
              <a:rPr lang="en-GB" sz="4400" dirty="0" err="1"/>
              <a:t>bereiken</a:t>
            </a:r>
            <a:r>
              <a:rPr lang="en-GB" sz="4400" dirty="0"/>
              <a:t> </a:t>
            </a:r>
            <a:r>
              <a:rPr lang="en-GB" sz="4400" dirty="0" err="1"/>
              <a:t>wij</a:t>
            </a:r>
            <a:r>
              <a:rPr lang="en-GB" sz="4400" dirty="0"/>
              <a:t> </a:t>
            </a:r>
            <a:r>
              <a:rPr lang="en-GB" sz="4400" dirty="0" err="1"/>
              <a:t>meiden</a:t>
            </a:r>
            <a:r>
              <a:rPr lang="en-GB" sz="4400" dirty="0"/>
              <a:t> </a:t>
            </a:r>
            <a:r>
              <a:rPr lang="en-GB" sz="4400" dirty="0" err="1"/>
              <a:t>bij</a:t>
            </a:r>
            <a:r>
              <a:rPr lang="en-GB" sz="4400" dirty="0"/>
              <a:t> ELANCE?</a:t>
            </a:r>
            <a:endParaRPr lang="en-NL" sz="4400" dirty="0"/>
          </a:p>
        </p:txBody>
      </p:sp>
      <p:sp>
        <p:nvSpPr>
          <p:cNvPr id="5" name="Subtitle 17">
            <a:extLst>
              <a:ext uri="{FF2B5EF4-FFF2-40B4-BE49-F238E27FC236}">
                <a16:creationId xmlns:a16="http://schemas.microsoft.com/office/drawing/2014/main" id="{DA4F1B8A-7988-2536-14E8-2B9E60C81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943" y="1495818"/>
            <a:ext cx="11013691" cy="4506341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Proces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Zichtbaarheid bij scholen en </a:t>
            </a:r>
            <a:r>
              <a:rPr lang="nl-NL" sz="2000" dirty="0" err="1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OKT’s</a:t>
            </a:r>
            <a:endParaRPr lang="nl-NL" sz="2000" dirty="0">
              <a:solidFill>
                <a:srgbClr val="000000"/>
              </a:solidFill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Zichtbaarheid door middel van de WALK-IN op scholen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Online aanmelding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Zorgvuldig matchingsproces tussen coach en meisje*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Programma altijd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op maat van de school, de meiden en de ouders</a:t>
            </a:r>
            <a:endParaRPr lang="nl-NL" sz="2000" dirty="0">
              <a:solidFill>
                <a:srgbClr val="000000"/>
              </a:solidFill>
              <a:latin typeface="Assistant" pitchFamily="2" charset="-79"/>
              <a:cs typeface="Assistant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Betrokken en steunend netwerk door updates over naar de directeur, mentor en zorgcoördinator</a:t>
            </a:r>
          </a:p>
          <a:p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652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94" y="664286"/>
            <a:ext cx="11454411" cy="831532"/>
          </a:xfrm>
        </p:spPr>
        <p:txBody>
          <a:bodyPr/>
          <a:lstStyle/>
          <a:p>
            <a:r>
              <a:rPr lang="en-GB" sz="4400" dirty="0"/>
              <a:t>Hoe </a:t>
            </a:r>
            <a:r>
              <a:rPr lang="en-GB" sz="4400" dirty="0" err="1"/>
              <a:t>bereiken</a:t>
            </a:r>
            <a:r>
              <a:rPr lang="en-GB" sz="4400" dirty="0"/>
              <a:t> </a:t>
            </a:r>
            <a:r>
              <a:rPr lang="en-GB" sz="4400" dirty="0" err="1"/>
              <a:t>wij</a:t>
            </a:r>
            <a:r>
              <a:rPr lang="en-GB" sz="4400" dirty="0"/>
              <a:t> </a:t>
            </a:r>
            <a:r>
              <a:rPr lang="en-GB" sz="4400" dirty="0" err="1"/>
              <a:t>meiden</a:t>
            </a:r>
            <a:r>
              <a:rPr lang="en-GB" sz="4400" dirty="0"/>
              <a:t> </a:t>
            </a:r>
            <a:r>
              <a:rPr lang="en-GB" sz="4400" dirty="0" err="1"/>
              <a:t>bij</a:t>
            </a:r>
            <a:r>
              <a:rPr lang="en-GB" sz="4400" dirty="0"/>
              <a:t> ELANCE?</a:t>
            </a:r>
            <a:endParaRPr lang="en-NL" sz="4400" dirty="0"/>
          </a:p>
        </p:txBody>
      </p:sp>
      <p:sp>
        <p:nvSpPr>
          <p:cNvPr id="5" name="Subtitle 17">
            <a:extLst>
              <a:ext uri="{FF2B5EF4-FFF2-40B4-BE49-F238E27FC236}">
                <a16:creationId xmlns:a16="http://schemas.microsoft.com/office/drawing/2014/main" id="{DA4F1B8A-7988-2536-14E8-2B9E60C81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943" y="1495818"/>
            <a:ext cx="11013691" cy="4506341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Langdurige persoonlijke aandacht; 21 weken, 4 uur per week, 1 op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Laagdrempelig &amp; relatie; De leeftijd tussen het meisje en de coach liggen dicht bij elkaar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Eerst relatie opbouwen; 3 weken lang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Locatie van coaching is op maat; </a:t>
            </a:r>
            <a:r>
              <a:rPr lang="nl-NL" sz="2000" dirty="0" err="1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Outreachend</a:t>
            </a: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 werken*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Coaching vindt ook tijdens schooltijd plaats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We halen de meiden op en brengen ze thuis; </a:t>
            </a:r>
            <a:r>
              <a:rPr lang="nl-NL" sz="2000" dirty="0" err="1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Outreachend</a:t>
            </a: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 werken*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Ouders steunen het traject</a:t>
            </a:r>
            <a:endParaRPr lang="en-GB" sz="20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3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693" y="2183059"/>
            <a:ext cx="10354613" cy="1889038"/>
          </a:xfrm>
        </p:spPr>
        <p:txBody>
          <a:bodyPr/>
          <a:lstStyle/>
          <a:p>
            <a:pPr algn="ctr"/>
            <a:r>
              <a:rPr lang="en-GB" sz="4400" b="0" dirty="0" err="1">
                <a:solidFill>
                  <a:srgbClr val="0145F5"/>
                </a:solidFill>
              </a:rPr>
              <a:t>Zijn</a:t>
            </a:r>
            <a:r>
              <a:rPr lang="en-GB" sz="4400" b="0" dirty="0">
                <a:solidFill>
                  <a:srgbClr val="0145F5"/>
                </a:solidFill>
              </a:rPr>
              <a:t> er </a:t>
            </a:r>
            <a:r>
              <a:rPr lang="en-GB" sz="4400" b="0" dirty="0" err="1">
                <a:solidFill>
                  <a:srgbClr val="0145F5"/>
                </a:solidFill>
              </a:rPr>
              <a:t>dingen</a:t>
            </a:r>
            <a:r>
              <a:rPr lang="en-GB" sz="4400" b="0" dirty="0">
                <a:solidFill>
                  <a:srgbClr val="0145F5"/>
                </a:solidFill>
              </a:rPr>
              <a:t> die </a:t>
            </a:r>
            <a:r>
              <a:rPr lang="en-GB" sz="4400" dirty="0" err="1">
                <a:solidFill>
                  <a:srgbClr val="0145F5"/>
                </a:solidFill>
              </a:rPr>
              <a:t>j</a:t>
            </a:r>
            <a:r>
              <a:rPr lang="en-GB" sz="4400" b="0" dirty="0" err="1">
                <a:solidFill>
                  <a:srgbClr val="0145F5"/>
                </a:solidFill>
              </a:rPr>
              <a:t>ullie</a:t>
            </a:r>
            <a:r>
              <a:rPr lang="en-GB" sz="4400" b="0" dirty="0">
                <a:solidFill>
                  <a:srgbClr val="0145F5"/>
                </a:solidFill>
              </a:rPr>
              <a:t> </a:t>
            </a:r>
            <a:r>
              <a:rPr lang="en-GB" sz="4400" b="0" dirty="0" err="1">
                <a:solidFill>
                  <a:srgbClr val="0145F5"/>
                </a:solidFill>
              </a:rPr>
              <a:t>ook</a:t>
            </a:r>
            <a:r>
              <a:rPr lang="en-GB" sz="4400" b="0" dirty="0">
                <a:solidFill>
                  <a:srgbClr val="0145F5"/>
                </a:solidFill>
              </a:rPr>
              <a:t> </a:t>
            </a:r>
            <a:r>
              <a:rPr lang="en-GB" sz="4400" b="0" dirty="0" err="1">
                <a:solidFill>
                  <a:srgbClr val="0145F5"/>
                </a:solidFill>
              </a:rPr>
              <a:t>zouden</a:t>
            </a:r>
            <a:r>
              <a:rPr lang="en-GB" sz="4400" b="0" dirty="0">
                <a:solidFill>
                  <a:srgbClr val="0145F5"/>
                </a:solidFill>
              </a:rPr>
              <a:t> </a:t>
            </a:r>
            <a:r>
              <a:rPr lang="en-GB" sz="4400" b="0" dirty="0" err="1">
                <a:solidFill>
                  <a:srgbClr val="0145F5"/>
                </a:solidFill>
              </a:rPr>
              <a:t>kunnen</a:t>
            </a:r>
            <a:r>
              <a:rPr lang="en-GB" sz="4400" b="0" dirty="0">
                <a:solidFill>
                  <a:srgbClr val="0145F5"/>
                </a:solidFill>
              </a:rPr>
              <a:t> </a:t>
            </a:r>
            <a:r>
              <a:rPr lang="en-GB" sz="4400" b="0" dirty="0" err="1">
                <a:solidFill>
                  <a:srgbClr val="0145F5"/>
                </a:solidFill>
              </a:rPr>
              <a:t>toepassen</a:t>
            </a:r>
            <a:r>
              <a:rPr lang="en-GB" sz="4400" b="0" dirty="0">
                <a:solidFill>
                  <a:srgbClr val="0145F5"/>
                </a:solidFill>
              </a:rPr>
              <a:t> </a:t>
            </a:r>
            <a:r>
              <a:rPr lang="en-GB" sz="4400" dirty="0" err="1">
                <a:solidFill>
                  <a:srgbClr val="0145F5"/>
                </a:solidFill>
              </a:rPr>
              <a:t>binnen</a:t>
            </a:r>
            <a:r>
              <a:rPr lang="en-GB" sz="4400" dirty="0">
                <a:solidFill>
                  <a:srgbClr val="0145F5"/>
                </a:solidFill>
              </a:rPr>
              <a:t> de </a:t>
            </a:r>
            <a:r>
              <a:rPr lang="en-GB" sz="4400" dirty="0" err="1">
                <a:solidFill>
                  <a:srgbClr val="0145F5"/>
                </a:solidFill>
              </a:rPr>
              <a:t>organisatie</a:t>
            </a:r>
            <a:r>
              <a:rPr lang="en-GB" sz="4400" dirty="0">
                <a:solidFill>
                  <a:srgbClr val="0145F5"/>
                </a:solidFill>
              </a:rPr>
              <a:t> </a:t>
            </a:r>
            <a:r>
              <a:rPr lang="en-GB" sz="4400" dirty="0" err="1">
                <a:solidFill>
                  <a:srgbClr val="0145F5"/>
                </a:solidFill>
              </a:rPr>
              <a:t>waarin</a:t>
            </a:r>
            <a:r>
              <a:rPr lang="en-GB" sz="4400" dirty="0">
                <a:solidFill>
                  <a:srgbClr val="0145F5"/>
                </a:solidFill>
              </a:rPr>
              <a:t> </a:t>
            </a:r>
            <a:r>
              <a:rPr lang="en-GB" sz="4400" dirty="0" err="1">
                <a:solidFill>
                  <a:srgbClr val="0145F5"/>
                </a:solidFill>
              </a:rPr>
              <a:t>jullie</a:t>
            </a:r>
            <a:r>
              <a:rPr lang="en-GB" sz="4400" dirty="0">
                <a:solidFill>
                  <a:srgbClr val="0145F5"/>
                </a:solidFill>
              </a:rPr>
              <a:t> </a:t>
            </a:r>
            <a:r>
              <a:rPr lang="en-GB" sz="4400" dirty="0" err="1">
                <a:solidFill>
                  <a:srgbClr val="0145F5"/>
                </a:solidFill>
              </a:rPr>
              <a:t>werken</a:t>
            </a:r>
            <a:r>
              <a:rPr lang="en-GB" sz="4400" dirty="0">
                <a:solidFill>
                  <a:srgbClr val="0145F5"/>
                </a:solidFill>
              </a:rPr>
              <a:t>?</a:t>
            </a:r>
            <a:br>
              <a:rPr lang="en-GB" sz="4400" dirty="0">
                <a:solidFill>
                  <a:srgbClr val="0145F5"/>
                </a:solidFill>
              </a:rPr>
            </a:br>
            <a:br>
              <a:rPr lang="en-GB" sz="4400" dirty="0">
                <a:solidFill>
                  <a:srgbClr val="0145F5"/>
                </a:solidFill>
              </a:rPr>
            </a:br>
            <a:r>
              <a:rPr lang="en-GB" sz="2400" dirty="0">
                <a:solidFill>
                  <a:srgbClr val="0145F5"/>
                </a:solidFill>
              </a:rPr>
              <a:t>Coach </a:t>
            </a:r>
            <a:r>
              <a:rPr lang="en-GB" sz="2400" dirty="0" err="1">
                <a:solidFill>
                  <a:srgbClr val="0145F5"/>
                </a:solidFill>
              </a:rPr>
              <a:t>elkaar</a:t>
            </a:r>
            <a:endParaRPr lang="en-NL" sz="2400" dirty="0">
              <a:solidFill>
                <a:srgbClr val="0145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19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17">
            <a:extLst>
              <a:ext uri="{FF2B5EF4-FFF2-40B4-BE49-F238E27FC236}">
                <a16:creationId xmlns:a16="http://schemas.microsoft.com/office/drawing/2014/main" id="{40D7ACB9-6292-E946-6784-04387D777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94" y="1769165"/>
            <a:ext cx="10465460" cy="401601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De stem van </a:t>
            </a:r>
            <a:r>
              <a:rPr lang="en-GB" sz="2800" dirty="0" err="1">
                <a:solidFill>
                  <a:schemeClr val="tx1"/>
                </a:solidFill>
              </a:rPr>
              <a:t>ouders</a:t>
            </a:r>
            <a:r>
              <a:rPr lang="en-GB" sz="2800" dirty="0">
                <a:solidFill>
                  <a:schemeClr val="tx1"/>
                </a:solidFill>
              </a:rPr>
              <a:t>, </a:t>
            </a:r>
            <a:r>
              <a:rPr lang="en-GB" sz="2800" dirty="0" err="1">
                <a:solidFill>
                  <a:schemeClr val="tx1"/>
                </a:solidFill>
              </a:rPr>
              <a:t>jeugdigen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en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andere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betrokkenen</a:t>
            </a:r>
            <a:r>
              <a:rPr lang="en-GB" sz="2800" dirty="0">
                <a:solidFill>
                  <a:schemeClr val="tx1"/>
                </a:solidFill>
              </a:rPr>
              <a:t> in de </a:t>
            </a:r>
            <a:r>
              <a:rPr lang="en-GB" sz="2800" dirty="0" err="1">
                <a:solidFill>
                  <a:schemeClr val="tx1"/>
                </a:solidFill>
              </a:rPr>
              <a:t>jeugdhulp</a:t>
            </a:r>
            <a:r>
              <a:rPr lang="en-GB" sz="2800" dirty="0">
                <a:solidFill>
                  <a:schemeClr val="tx1"/>
                </a:solidFill>
              </a:rPr>
              <a:t> (NJI, 2021)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tx1"/>
                </a:solidFill>
              </a:rPr>
              <a:t>Participatie</a:t>
            </a:r>
            <a:r>
              <a:rPr lang="en-GB" sz="2800" dirty="0">
                <a:solidFill>
                  <a:schemeClr val="tx1"/>
                </a:solidFill>
              </a:rPr>
              <a:t> in </a:t>
            </a:r>
            <a:r>
              <a:rPr lang="en-GB" sz="2800" dirty="0" err="1">
                <a:solidFill>
                  <a:schemeClr val="tx1"/>
                </a:solidFill>
              </a:rPr>
              <a:t>beleid</a:t>
            </a:r>
            <a:r>
              <a:rPr lang="en-GB" sz="2800" dirty="0">
                <a:solidFill>
                  <a:schemeClr val="tx1"/>
                </a:solidFill>
              </a:rPr>
              <a:t>, </a:t>
            </a:r>
            <a:r>
              <a:rPr lang="en-GB" sz="2800" dirty="0" err="1">
                <a:solidFill>
                  <a:schemeClr val="tx1"/>
                </a:solidFill>
              </a:rPr>
              <a:t>kwaliteitsverbetering</a:t>
            </a:r>
            <a:r>
              <a:rPr lang="en-GB" sz="2800" dirty="0">
                <a:solidFill>
                  <a:schemeClr val="tx1"/>
                </a:solidFill>
              </a:rPr>
              <a:t>, eigen </a:t>
            </a:r>
            <a:r>
              <a:rPr lang="en-GB" sz="2800" dirty="0" err="1">
                <a:solidFill>
                  <a:schemeClr val="tx1"/>
                </a:solidFill>
              </a:rPr>
              <a:t>hulpvraag</a:t>
            </a:r>
            <a:r>
              <a:rPr lang="en-GB" sz="2800" dirty="0">
                <a:solidFill>
                  <a:schemeClr val="tx1"/>
                </a:solidFill>
              </a:rPr>
              <a:t> </a:t>
            </a:r>
            <a:r>
              <a:rPr lang="en-GB" sz="2800" dirty="0" err="1">
                <a:solidFill>
                  <a:schemeClr val="tx1"/>
                </a:solidFill>
              </a:rPr>
              <a:t>en</a:t>
            </a:r>
            <a:r>
              <a:rPr lang="en-GB" sz="2800" dirty="0">
                <a:solidFill>
                  <a:schemeClr val="tx1"/>
                </a:solidFill>
              </a:rPr>
              <a:t> de </a:t>
            </a:r>
            <a:r>
              <a:rPr lang="en-GB" sz="2800" dirty="0" err="1">
                <a:solidFill>
                  <a:schemeClr val="tx1"/>
                </a:solidFill>
              </a:rPr>
              <a:t>inzet</a:t>
            </a:r>
            <a:r>
              <a:rPr lang="en-GB" sz="2800" dirty="0">
                <a:solidFill>
                  <a:schemeClr val="tx1"/>
                </a:solidFill>
              </a:rPr>
              <a:t> van </a:t>
            </a:r>
            <a:r>
              <a:rPr lang="en-GB" sz="2800" dirty="0" err="1">
                <a:solidFill>
                  <a:schemeClr val="tx1"/>
                </a:solidFill>
              </a:rPr>
              <a:t>ervaringsdeskundige</a:t>
            </a:r>
            <a:r>
              <a:rPr lang="en-GB" sz="2800" dirty="0">
                <a:solidFill>
                  <a:schemeClr val="tx1"/>
                </a:solidFill>
              </a:rPr>
              <a:t> (NJI, 1015)</a:t>
            </a:r>
          </a:p>
          <a:p>
            <a:endParaRPr lang="en-GB" sz="3200" dirty="0">
              <a:solidFill>
                <a:schemeClr val="tx1"/>
              </a:solidFill>
            </a:endParaRPr>
          </a:p>
          <a:p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05D42-11B5-9294-6BB4-9687206B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794" y="657057"/>
            <a:ext cx="11454411" cy="831532"/>
          </a:xfrm>
        </p:spPr>
        <p:txBody>
          <a:bodyPr/>
          <a:lstStyle/>
          <a:p>
            <a:r>
              <a:rPr lang="en-GB" sz="4000" dirty="0"/>
              <a:t>Wat </a:t>
            </a:r>
            <a:r>
              <a:rPr lang="en-GB" sz="4000" dirty="0" err="1"/>
              <a:t>verstaan</a:t>
            </a:r>
            <a:r>
              <a:rPr lang="en-GB" sz="4000" dirty="0"/>
              <a:t> </a:t>
            </a:r>
            <a:r>
              <a:rPr lang="en-GB" sz="4000" dirty="0" err="1"/>
              <a:t>jullie</a:t>
            </a:r>
            <a:r>
              <a:rPr lang="en-GB" sz="4000" dirty="0"/>
              <a:t> </a:t>
            </a:r>
            <a:r>
              <a:rPr lang="en-GB" sz="4000" dirty="0" err="1"/>
              <a:t>onder</a:t>
            </a:r>
            <a:r>
              <a:rPr lang="en-GB" sz="4000" dirty="0"/>
              <a:t> </a:t>
            </a:r>
            <a:r>
              <a:rPr lang="en-GB" sz="4000" dirty="0" err="1"/>
              <a:t>cliëntenparticipatie</a:t>
            </a:r>
            <a:r>
              <a:rPr lang="en-GB" sz="4000" dirty="0"/>
              <a:t>?</a:t>
            </a:r>
            <a:endParaRPr lang="en-NL" sz="4000" dirty="0"/>
          </a:p>
        </p:txBody>
      </p:sp>
    </p:spTree>
    <p:extLst>
      <p:ext uri="{BB962C8B-B14F-4D97-AF65-F5344CB8AC3E}">
        <p14:creationId xmlns:p14="http://schemas.microsoft.com/office/powerpoint/2010/main" val="260214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ance 2">
      <a:dk1>
        <a:srgbClr val="000000"/>
      </a:dk1>
      <a:lt1>
        <a:srgbClr val="FFFFFF"/>
      </a:lt1>
      <a:dk2>
        <a:srgbClr val="0046FE"/>
      </a:dk2>
      <a:lt2>
        <a:srgbClr val="F3D811"/>
      </a:lt2>
      <a:accent1>
        <a:srgbClr val="00E37D"/>
      </a:accent1>
      <a:accent2>
        <a:srgbClr val="F9A0F0"/>
      </a:accent2>
      <a:accent3>
        <a:srgbClr val="FF5701"/>
      </a:accent3>
      <a:accent4>
        <a:srgbClr val="F9DEC3"/>
      </a:accent4>
      <a:accent5>
        <a:srgbClr val="A1A2E9"/>
      </a:accent5>
      <a:accent6>
        <a:srgbClr val="376E1D"/>
      </a:accent6>
      <a:hlink>
        <a:srgbClr val="BD3CF6"/>
      </a:hlink>
      <a:folHlink>
        <a:srgbClr val="67E5F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8029</TotalTime>
  <Words>566</Words>
  <Application>Microsoft Macintosh PowerPoint</Application>
  <PresentationFormat>Breedbeeld</PresentationFormat>
  <Paragraphs>97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4" baseType="lpstr">
      <vt:lpstr>Anton</vt:lpstr>
      <vt:lpstr>Arial</vt:lpstr>
      <vt:lpstr>Assistant</vt:lpstr>
      <vt:lpstr>Assistant SemiBold</vt:lpstr>
      <vt:lpstr>Calibri</vt:lpstr>
      <vt:lpstr>Franklin Gothic Book</vt:lpstr>
      <vt:lpstr>Franklin Gothic Medium</vt:lpstr>
      <vt:lpstr>Helvetica Neue</vt:lpstr>
      <vt:lpstr>Office Theme</vt:lpstr>
      <vt:lpstr>PowerPoint-presentatie</vt:lpstr>
      <vt:lpstr>In 2022 heeft ELANCE 812 meiden en jonge vrouwen versterkt. Dit komt neer op 51.744 uren coaching per jaar!</vt:lpstr>
      <vt:lpstr>PowerPoint-presentatie</vt:lpstr>
      <vt:lpstr>Planning</vt:lpstr>
      <vt:lpstr>Het bereik van meiden in de jeugdhulp</vt:lpstr>
      <vt:lpstr>Hoe bereiken wij meiden bij ELANCE?</vt:lpstr>
      <vt:lpstr>Hoe bereiken wij meiden bij ELANCE?</vt:lpstr>
      <vt:lpstr>Zijn er dingen die jullie ook zouden kunnen toepassen binnen de organisatie waarin jullie werken?  Coach elkaar</vt:lpstr>
      <vt:lpstr>Wat verstaan jullie onder cliëntenparticipatie?</vt:lpstr>
      <vt:lpstr>Belang cliëntenparticipatie in de jeugdhulp</vt:lpstr>
      <vt:lpstr>Inspraak meiden in eigen coachingstraject</vt:lpstr>
      <vt:lpstr>Inspraak meiden in beleid/kwaliteitsverbetering</vt:lpstr>
      <vt:lpstr>Doelen formuleren</vt:lpstr>
      <vt:lpstr>Stellingen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Gaby Poelmann</dc:creator>
  <cp:keywords/>
  <dc:description/>
  <cp:lastModifiedBy>manouk klijn</cp:lastModifiedBy>
  <cp:revision>65</cp:revision>
  <dcterms:created xsi:type="dcterms:W3CDTF">2022-11-22T14:50:23Z</dcterms:created>
  <dcterms:modified xsi:type="dcterms:W3CDTF">2023-03-30T15:26:37Z</dcterms:modified>
  <cp:category/>
</cp:coreProperties>
</file>